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74" r:id="rId2"/>
    <p:sldId id="376" r:id="rId3"/>
    <p:sldId id="395" r:id="rId4"/>
    <p:sldId id="397" r:id="rId5"/>
    <p:sldId id="379" r:id="rId6"/>
    <p:sldId id="388" r:id="rId7"/>
    <p:sldId id="430" r:id="rId8"/>
    <p:sldId id="431" r:id="rId9"/>
    <p:sldId id="432" r:id="rId10"/>
    <p:sldId id="433" r:id="rId11"/>
    <p:sldId id="434" r:id="rId12"/>
    <p:sldId id="443" r:id="rId13"/>
    <p:sldId id="435" r:id="rId14"/>
    <p:sldId id="440" r:id="rId15"/>
    <p:sldId id="44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6600"/>
    <a:srgbClr val="0000FF"/>
    <a:srgbClr val="CC00CC"/>
    <a:srgbClr val="66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87336" autoAdjust="0"/>
  </p:normalViewPr>
  <p:slideViewPr>
    <p:cSldViewPr>
      <p:cViewPr>
        <p:scale>
          <a:sx n="66" d="100"/>
          <a:sy n="66" d="100"/>
        </p:scale>
        <p:origin x="-66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772"/>
    </p:cViewPr>
  </p:sorterViewPr>
  <p:notesViewPr>
    <p:cSldViewPr>
      <p:cViewPr varScale="1">
        <p:scale>
          <a:sx n="53" d="100"/>
          <a:sy n="53" d="100"/>
        </p:scale>
        <p:origin x="-165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86F6286-79A9-431F-8678-EC03FC44C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1769EF-01B5-4C51-80FD-945166CED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A11FB-F20E-4970-B651-6BD84AC509B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598A9B-9221-4212-89E8-88A96AD4D27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8CCF7-BDDC-4C7B-ACB6-ADE42014026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519969-77D0-4633-AECB-4EE3B212EAB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92B2B5-82E4-4943-B868-25C157D69BD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CA1165-63D0-485E-BF44-7F8E8F397C6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C9A8-F41D-4EF1-8ACE-284FA36E334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882B8-4B17-459A-8B20-48DAEF73E85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A095C-3EC8-4383-B67E-1F8594E35B2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952FFA-24B0-4320-9ECC-0B8B9C9CFBE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C9A7CA-0EBC-45EF-B417-2455C579FBC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8ECA6B-8B33-46E8-8A52-5D2FA91F7E9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CE2C36-C9BC-4C2A-8AF7-2A3C40FE0E7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1BCEFE-CD63-4406-9A14-C4BD0B32056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377182-869B-46BB-9B41-567C8DF1041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C0655-DBEB-4946-9ADF-EBEC67AF4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1EF0-B1F4-46A6-8369-E2B925F3E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D502D-AC26-46BD-95BE-1161039AB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03AF2-F65E-44D1-9B83-689A48E06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209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1EF60-25D5-4233-BF07-ACF58676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96821-4EB6-4C66-9EAF-3BFD89433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2010C-88F0-46CE-90C2-5F66384E9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78A66-68EC-4D4B-8441-9C992B775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59173-0D70-494F-B256-4A3619CFF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EC5AF-2F9C-4B59-89B4-309E73AD8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337E0-B96B-47D6-85DF-867E2704C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7F20A-7A31-41FC-A2EC-D2A7D34BC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BDEF0-C299-4347-A0D1-0BB4572D9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Tm="1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8CA448E4-E713-4865-BFEE-F7C99F0B9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Tm="100"/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9BC4A60-662A-4F50-9779-B97E6D4F57E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Discrete Math</a:t>
            </a:r>
            <a:br>
              <a:rPr lang="en-US" smtClean="0"/>
            </a:br>
            <a:r>
              <a:rPr lang="en-US" smtClean="0"/>
              <a:t>CS 2800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Prof. Bart Selman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selman@cs.cornell.edu</a:t>
            </a:r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Module 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Basic Structures: Functions and Sequences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396DFB3-4564-4C73-93F1-DEC3F72DFC5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Cardinality:</a:t>
            </a:r>
            <a:br>
              <a:rPr lang="en-US" smtClean="0"/>
            </a:br>
            <a:r>
              <a:rPr lang="en-US" smtClean="0"/>
              <a:t>Odd Positive Integers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0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819400"/>
            <a:ext cx="7999413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3549650" y="4343400"/>
            <a:ext cx="1841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07" name="Text Box 6"/>
          <p:cNvSpPr txBox="1">
            <a:spLocks noChangeArrowheads="1"/>
          </p:cNvSpPr>
          <p:nvPr/>
        </p:nvSpPr>
        <p:spPr bwMode="auto">
          <a:xfrm>
            <a:off x="7696200" y="4343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29B9FDC-F44B-4413-A92F-D95279580FA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Cardinality:</a:t>
            </a:r>
            <a:br>
              <a:rPr lang="en-US" smtClean="0"/>
            </a:br>
            <a:r>
              <a:rPr lang="en-US" smtClean="0"/>
              <a:t>Integers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6629400" cy="4114800"/>
          </a:xfrm>
        </p:spPr>
        <p:txBody>
          <a:bodyPr/>
          <a:lstStyle/>
          <a:p>
            <a:pPr marL="381000" indent="-381000" eaLnBrk="1" hangingPunct="1"/>
            <a:r>
              <a:rPr lang="en-US" sz="1800" smtClean="0"/>
              <a:t>Example: The set of integers is a countable set.</a:t>
            </a:r>
          </a:p>
          <a:p>
            <a:pPr marL="381000" indent="-381000" eaLnBrk="1" hangingPunct="1"/>
            <a:endParaRPr lang="en-US" sz="1800" smtClean="0"/>
          </a:p>
          <a:p>
            <a:pPr marL="381000" indent="-381000" eaLnBrk="1" hangingPunct="1"/>
            <a:r>
              <a:rPr lang="en-US" sz="1800" smtClean="0"/>
              <a:t>Lets consider the sequence of all integers, starting with 0: 0,1,-1,2,-2,….</a:t>
            </a:r>
          </a:p>
          <a:p>
            <a:pPr marL="381000" indent="-381000" eaLnBrk="1" hangingPunct="1"/>
            <a:r>
              <a:rPr lang="en-US" sz="1800" smtClean="0"/>
              <a:t>We can define this sequence as a function:</a:t>
            </a:r>
          </a:p>
          <a:p>
            <a:pPr marL="381000" indent="-381000" eaLnBrk="1" hangingPunct="1"/>
            <a:endParaRPr lang="en-US" sz="1800" smtClean="0"/>
          </a:p>
          <a:p>
            <a:pPr marL="381000" indent="-381000" eaLnBrk="1" hangingPunct="1"/>
            <a:endParaRPr lang="en-US" sz="1800" smtClean="0"/>
          </a:p>
        </p:txBody>
      </p:sp>
      <p:grpSp>
        <p:nvGrpSpPr>
          <p:cNvPr id="13318" name="Group 4"/>
          <p:cNvGrpSpPr>
            <a:grpSpLocks/>
          </p:cNvGrpSpPr>
          <p:nvPr/>
        </p:nvGrpSpPr>
        <p:grpSpPr bwMode="auto">
          <a:xfrm>
            <a:off x="1660525" y="4191000"/>
            <a:ext cx="3122613" cy="1676400"/>
            <a:chOff x="1046" y="2640"/>
            <a:chExt cx="1967" cy="1056"/>
          </a:xfrm>
        </p:grpSpPr>
        <p:graphicFrame>
          <p:nvGraphicFramePr>
            <p:cNvPr id="13314" name="Object 5"/>
            <p:cNvGraphicFramePr>
              <a:graphicFrameLocks noChangeAspect="1"/>
            </p:cNvGraphicFramePr>
            <p:nvPr/>
          </p:nvGraphicFramePr>
          <p:xfrm>
            <a:off x="1632" y="2822"/>
            <a:ext cx="1381" cy="678"/>
          </p:xfrm>
          <a:graphic>
            <a:graphicData uri="http://schemas.openxmlformats.org/presentationml/2006/ole">
              <p:oleObj spid="_x0000_s13314" name="Equation" r:id="rId4" imgW="1447560" imgH="711000" progId="Equation.3">
                <p:embed/>
              </p:oleObj>
            </a:graphicData>
          </a:graphic>
        </p:graphicFrame>
        <p:sp>
          <p:nvSpPr>
            <p:cNvPr id="13327" name="Text Box 6"/>
            <p:cNvSpPr txBox="1">
              <a:spLocks noChangeArrowheads="1"/>
            </p:cNvSpPr>
            <p:nvPr/>
          </p:nvSpPr>
          <p:spPr bwMode="auto">
            <a:xfrm>
              <a:off x="1046" y="3002"/>
              <a:ext cx="5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f(n) =</a:t>
              </a:r>
            </a:p>
          </p:txBody>
        </p:sp>
        <p:sp>
          <p:nvSpPr>
            <p:cNvPr id="13328" name="AutoShape 7"/>
            <p:cNvSpPr>
              <a:spLocks/>
            </p:cNvSpPr>
            <p:nvPr/>
          </p:nvSpPr>
          <p:spPr bwMode="auto">
            <a:xfrm>
              <a:off x="1536" y="2640"/>
              <a:ext cx="96" cy="1056"/>
            </a:xfrm>
            <a:prstGeom prst="leftBrace">
              <a:avLst>
                <a:gd name="adj1" fmla="val 9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609600" y="6172200"/>
            <a:ext cx="545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Show at home that it’s one-to-one and onto</a:t>
            </a:r>
          </a:p>
        </p:txBody>
      </p:sp>
      <p:sp>
        <p:nvSpPr>
          <p:cNvPr id="13320" name="Text Box 13"/>
          <p:cNvSpPr txBox="1">
            <a:spLocks noChangeArrowheads="1"/>
          </p:cNvSpPr>
          <p:nvPr/>
        </p:nvSpPr>
        <p:spPr bwMode="auto">
          <a:xfrm>
            <a:off x="7848600" y="4876800"/>
            <a:ext cx="3365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6554788" y="3200400"/>
            <a:ext cx="8075612" cy="2057400"/>
            <a:chOff x="4129" y="2016"/>
            <a:chExt cx="5087" cy="1296"/>
          </a:xfrm>
        </p:grpSpPr>
        <p:pic>
          <p:nvPicPr>
            <p:cNvPr id="13322" name="Picture 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77" y="2016"/>
              <a:ext cx="5039" cy="1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3" name="Text Box 10"/>
            <p:cNvSpPr txBox="1">
              <a:spLocks noChangeArrowheads="1"/>
            </p:cNvSpPr>
            <p:nvPr/>
          </p:nvSpPr>
          <p:spPr bwMode="auto">
            <a:xfrm>
              <a:off x="4129" y="3024"/>
              <a:ext cx="21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13324" name="Text Box 11"/>
            <p:cNvSpPr txBox="1">
              <a:spLocks noChangeArrowheads="1"/>
            </p:cNvSpPr>
            <p:nvPr/>
          </p:nvSpPr>
          <p:spPr bwMode="auto">
            <a:xfrm rot="10800000" flipV="1">
              <a:off x="4513" y="3024"/>
              <a:ext cx="21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25" name="Text Box 12"/>
            <p:cNvSpPr txBox="1">
              <a:spLocks noChangeArrowheads="1"/>
            </p:cNvSpPr>
            <p:nvPr/>
          </p:nvSpPr>
          <p:spPr bwMode="auto">
            <a:xfrm>
              <a:off x="4897" y="3024"/>
              <a:ext cx="27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-1</a:t>
              </a:r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5329" y="3024"/>
              <a:ext cx="21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</p:grp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5EBBAAB-BECA-4886-ABFA-14AC0EE83F8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Cardinality:</a:t>
            </a:r>
            <a:br>
              <a:rPr lang="en-US" smtClean="0"/>
            </a:br>
            <a:r>
              <a:rPr lang="en-US" smtClean="0"/>
              <a:t>Rational Numbers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7848600" cy="4114800"/>
          </a:xfrm>
        </p:spPr>
        <p:txBody>
          <a:bodyPr/>
          <a:lstStyle/>
          <a:p>
            <a:pPr marL="381000" indent="-381000" eaLnBrk="1" hangingPunct="1"/>
            <a:r>
              <a:rPr lang="en-US" sz="1800" smtClean="0"/>
              <a:t>Example: The set of </a:t>
            </a:r>
            <a:r>
              <a:rPr lang="en-US" sz="1800" b="1" smtClean="0">
                <a:solidFill>
                  <a:srgbClr val="FF0000"/>
                </a:solidFill>
              </a:rPr>
              <a:t>positive rational numbers</a:t>
            </a:r>
            <a:r>
              <a:rPr lang="en-US" sz="1800" smtClean="0"/>
              <a:t> is a</a:t>
            </a:r>
            <a:r>
              <a:rPr lang="en-US" sz="1800" smtClean="0">
                <a:solidFill>
                  <a:srgbClr val="FF0000"/>
                </a:solidFill>
              </a:rPr>
              <a:t> </a:t>
            </a:r>
            <a:r>
              <a:rPr lang="en-US" sz="1800" b="1" smtClean="0">
                <a:solidFill>
                  <a:srgbClr val="FF0000"/>
                </a:solidFill>
              </a:rPr>
              <a:t>countable</a:t>
            </a:r>
            <a:r>
              <a:rPr lang="en-US" sz="1800" smtClean="0"/>
              <a:t> set. Hmm…</a:t>
            </a:r>
          </a:p>
          <a:p>
            <a:pPr marL="381000" indent="-381000" eaLnBrk="1" hangingPunct="1"/>
            <a:endParaRPr lang="en-US" sz="1800" smtClean="0"/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397B915-6F7A-42FB-84B7-6F4B097323C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Cardinality:</a:t>
            </a:r>
            <a:br>
              <a:rPr lang="en-US" smtClean="0"/>
            </a:br>
            <a:r>
              <a:rPr lang="en-US" smtClean="0"/>
              <a:t>Rational Numbers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7848600" cy="4114800"/>
          </a:xfrm>
        </p:spPr>
        <p:txBody>
          <a:bodyPr/>
          <a:lstStyle/>
          <a:p>
            <a:pPr marL="381000" indent="-381000" eaLnBrk="1" hangingPunct="1"/>
            <a:r>
              <a:rPr lang="en-US" sz="1800" smtClean="0"/>
              <a:t>Example: The set of </a:t>
            </a:r>
            <a:r>
              <a:rPr lang="en-US" sz="1800" b="1" smtClean="0">
                <a:solidFill>
                  <a:srgbClr val="FF0000"/>
                </a:solidFill>
              </a:rPr>
              <a:t>positive rational numbers</a:t>
            </a:r>
            <a:r>
              <a:rPr lang="en-US" sz="1800" smtClean="0"/>
              <a:t> is a </a:t>
            </a:r>
            <a:r>
              <a:rPr lang="en-US" sz="1800" b="1" smtClean="0">
                <a:solidFill>
                  <a:srgbClr val="FF0000"/>
                </a:solidFill>
              </a:rPr>
              <a:t>countable</a:t>
            </a:r>
            <a:r>
              <a:rPr lang="en-US" sz="1800" smtClean="0"/>
              <a:t> set</a:t>
            </a:r>
          </a:p>
          <a:p>
            <a:pPr marL="381000" indent="-381000" eaLnBrk="1" hangingPunct="1"/>
            <a:endParaRPr lang="en-US" sz="1800" smtClean="0"/>
          </a:p>
          <a:p>
            <a:pPr marL="381000" indent="-381000" eaLnBrk="1" hangingPunct="1"/>
            <a:r>
              <a:rPr lang="en-US" sz="1800" smtClean="0"/>
              <a:t>Key aspect to list the rational numbers as a sequence – every positive number is the quotient p/q of two positive integers. </a:t>
            </a:r>
          </a:p>
          <a:p>
            <a:pPr marL="381000" indent="-381000" eaLnBrk="1" hangingPunct="1"/>
            <a:r>
              <a:rPr lang="en-US" sz="1800" smtClean="0"/>
              <a:t>Visualization of the proof.</a:t>
            </a:r>
          </a:p>
          <a:p>
            <a:pPr marL="381000" indent="-381000" eaLnBrk="1" hangingPunct="1"/>
            <a:endParaRPr lang="en-US" sz="1800" smtClean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81000" y="3505200"/>
            <a:ext cx="4191000" cy="3048000"/>
            <a:chOff x="240" y="2400"/>
            <a:chExt cx="2640" cy="1920"/>
          </a:xfrm>
        </p:grpSpPr>
        <p:pic>
          <p:nvPicPr>
            <p:cNvPr id="5325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0" y="2515"/>
              <a:ext cx="2508" cy="1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3256" name="Group 11"/>
            <p:cNvGrpSpPr>
              <a:grpSpLocks/>
            </p:cNvGrpSpPr>
            <p:nvPr/>
          </p:nvGrpSpPr>
          <p:grpSpPr bwMode="auto">
            <a:xfrm>
              <a:off x="1008" y="2400"/>
              <a:ext cx="1872" cy="227"/>
              <a:chOff x="1008" y="2400"/>
              <a:chExt cx="1872" cy="227"/>
            </a:xfrm>
          </p:grpSpPr>
          <p:sp>
            <p:nvSpPr>
              <p:cNvPr id="53257" name="Text Box 5"/>
              <p:cNvSpPr txBox="1">
                <a:spLocks noChangeArrowheads="1"/>
              </p:cNvSpPr>
              <p:nvPr/>
            </p:nvSpPr>
            <p:spPr bwMode="auto">
              <a:xfrm rot="-1991854">
                <a:off x="1008" y="2435"/>
                <a:ext cx="41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p+q=2</a:t>
                </a:r>
              </a:p>
            </p:txBody>
          </p:sp>
          <p:sp>
            <p:nvSpPr>
              <p:cNvPr id="53258" name="Text Box 6"/>
              <p:cNvSpPr txBox="1">
                <a:spLocks noChangeArrowheads="1"/>
              </p:cNvSpPr>
              <p:nvPr/>
            </p:nvSpPr>
            <p:spPr bwMode="auto">
              <a:xfrm rot="-2393426">
                <a:off x="1392" y="2400"/>
                <a:ext cx="43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p+q=3</a:t>
                </a:r>
              </a:p>
            </p:txBody>
          </p:sp>
          <p:sp>
            <p:nvSpPr>
              <p:cNvPr id="53259" name="Text Box 7"/>
              <p:cNvSpPr txBox="1">
                <a:spLocks noChangeArrowheads="1"/>
              </p:cNvSpPr>
              <p:nvPr/>
            </p:nvSpPr>
            <p:spPr bwMode="auto">
              <a:xfrm>
                <a:off x="1776" y="2435"/>
                <a:ext cx="41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p+q=4</a:t>
                </a:r>
              </a:p>
            </p:txBody>
          </p:sp>
          <p:sp>
            <p:nvSpPr>
              <p:cNvPr id="53260" name="Text Box 8"/>
              <p:cNvSpPr txBox="1">
                <a:spLocks noChangeArrowheads="1"/>
              </p:cNvSpPr>
              <p:nvPr/>
            </p:nvSpPr>
            <p:spPr bwMode="auto">
              <a:xfrm>
                <a:off x="2134" y="2435"/>
                <a:ext cx="41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p+q=5</a:t>
                </a:r>
              </a:p>
            </p:txBody>
          </p:sp>
          <p:sp>
            <p:nvSpPr>
              <p:cNvPr id="53261" name="Text Box 9"/>
              <p:cNvSpPr txBox="1">
                <a:spLocks noChangeArrowheads="1"/>
              </p:cNvSpPr>
              <p:nvPr/>
            </p:nvSpPr>
            <p:spPr bwMode="auto">
              <a:xfrm>
                <a:off x="2470" y="2435"/>
                <a:ext cx="41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p+q=6</a:t>
                </a:r>
              </a:p>
            </p:txBody>
          </p:sp>
        </p:grpSp>
      </p:grpSp>
      <p:sp>
        <p:nvSpPr>
          <p:cNvPr id="1306634" name="Rectangle 10"/>
          <p:cNvSpPr>
            <a:spLocks noChangeArrowheads="1"/>
          </p:cNvSpPr>
          <p:nvPr/>
        </p:nvSpPr>
        <p:spPr bwMode="auto">
          <a:xfrm>
            <a:off x="4581525" y="4800600"/>
            <a:ext cx="45624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Since all positive rational numbers are listed once, the set of positive rational numbers is countable.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66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670E50-501D-4404-9AC4-1508A4B192D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Real </a:t>
            </a:r>
            <a:r>
              <a:rPr lang="en-US" dirty="0" smtClean="0"/>
              <a:t>Numbers</a:t>
            </a:r>
            <a:r>
              <a:rPr lang="en-US" smtClean="0"/>
              <a:t>: Uncountable</a:t>
            </a:r>
            <a:endParaRPr lang="en-US" sz="2400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18413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Example; The set of real numbers is an uncountable set.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Let’s assume that the set of real numbers is countable.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Therefore any subset of it is also countable, in particular the interval [0,1]. 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How many real numbers are in interval [0, 1]?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80292A9-F514-4EE2-BF1A-769752820E6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Real Numbers</a:t>
            </a:r>
            <a:endParaRPr lang="en-US" sz="2400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18413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How many real numbers are in interval [0, 1]?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2362200"/>
            <a:ext cx="6477000" cy="1527175"/>
            <a:chOff x="1054" y="1344"/>
            <a:chExt cx="4080" cy="962"/>
          </a:xfrm>
        </p:grpSpPr>
        <p:grpSp>
          <p:nvGrpSpPr>
            <p:cNvPr id="58390" name="Group 5"/>
            <p:cNvGrpSpPr>
              <a:grpSpLocks/>
            </p:cNvGrpSpPr>
            <p:nvPr/>
          </p:nvGrpSpPr>
          <p:grpSpPr bwMode="auto">
            <a:xfrm>
              <a:off x="1054" y="1344"/>
              <a:ext cx="4080" cy="939"/>
              <a:chOff x="286" y="3168"/>
              <a:chExt cx="4428" cy="768"/>
            </a:xfrm>
          </p:grpSpPr>
          <p:sp>
            <p:nvSpPr>
              <p:cNvPr id="58392" name="Oval 6"/>
              <p:cNvSpPr>
                <a:spLocks noChangeArrowheads="1"/>
              </p:cNvSpPr>
              <p:nvPr/>
            </p:nvSpPr>
            <p:spPr bwMode="auto">
              <a:xfrm>
                <a:off x="286" y="3168"/>
                <a:ext cx="4428" cy="768"/>
              </a:xfrm>
              <a:prstGeom prst="ellipse">
                <a:avLst/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8393" name="Text Box 7"/>
              <p:cNvSpPr txBox="1">
                <a:spLocks noChangeArrowheads="1"/>
              </p:cNvSpPr>
              <p:nvPr/>
            </p:nvSpPr>
            <p:spPr bwMode="auto">
              <a:xfrm>
                <a:off x="288" y="3264"/>
                <a:ext cx="4383" cy="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Comic Sans MS" pitchFamily="66" charset="0"/>
                    <a:sym typeface="Symbol" pitchFamily="18" charset="2"/>
                  </a:rPr>
                  <a:t>0.4 3 2 9 0 1 3 2 9 8 4 2 0 3 9 …</a:t>
                </a:r>
              </a:p>
              <a:p>
                <a:pPr eaLnBrk="0" hangingPunct="0"/>
                <a:r>
                  <a:rPr lang="en-US" sz="2000">
                    <a:latin typeface="Comic Sans MS" pitchFamily="66" charset="0"/>
                    <a:sym typeface="Symbol" pitchFamily="18" charset="2"/>
                  </a:rPr>
                  <a:t>0.8 2 5 9 9 1 3 2 7 2 5 8 9 2 5 …</a:t>
                </a:r>
              </a:p>
              <a:p>
                <a:pPr eaLnBrk="0" hangingPunct="0"/>
                <a:r>
                  <a:rPr lang="en-US" sz="2000">
                    <a:latin typeface="Comic Sans MS" pitchFamily="66" charset="0"/>
                    <a:sym typeface="Symbol" pitchFamily="18" charset="2"/>
                  </a:rPr>
                  <a:t>0.9 2 5 3 9 1 5 9 7 4 5 0 6 2 1 …</a:t>
                </a:r>
              </a:p>
            </p:txBody>
          </p:sp>
        </p:grpSp>
        <p:sp>
          <p:nvSpPr>
            <p:cNvPr id="58391" name="Text Box 8"/>
            <p:cNvSpPr txBox="1">
              <a:spLocks noChangeArrowheads="1"/>
            </p:cNvSpPr>
            <p:nvPr/>
          </p:nvSpPr>
          <p:spPr bwMode="auto">
            <a:xfrm rot="-5400000">
              <a:off x="2925" y="1923"/>
              <a:ext cx="351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 b="1">
                  <a:latin typeface="Comic Sans MS" pitchFamily="66" charset="0"/>
                </a:rPr>
                <a:t>…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648200" y="2286000"/>
            <a:ext cx="4191000" cy="796925"/>
            <a:chOff x="286" y="3168"/>
            <a:chExt cx="4428" cy="803"/>
          </a:xfrm>
        </p:grpSpPr>
        <p:sp>
          <p:nvSpPr>
            <p:cNvPr id="58388" name="Oval 10"/>
            <p:cNvSpPr>
              <a:spLocks noChangeArrowheads="1"/>
            </p:cNvSpPr>
            <p:nvPr/>
          </p:nvSpPr>
          <p:spPr bwMode="auto">
            <a:xfrm>
              <a:off x="286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9" name="Text Box 11"/>
            <p:cNvSpPr txBox="1">
              <a:spLocks noChangeArrowheads="1"/>
            </p:cNvSpPr>
            <p:nvPr/>
          </p:nvSpPr>
          <p:spPr bwMode="auto">
            <a:xfrm>
              <a:off x="288" y="3264"/>
              <a:ext cx="4382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>
                  <a:latin typeface="Comic Sans MS" pitchFamily="66" charset="0"/>
                  <a:sym typeface="Symbol" pitchFamily="18" charset="2"/>
                </a:rPr>
                <a:t>“Countably many!  There’s part of the list!”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4953000" y="3733800"/>
            <a:ext cx="4191000" cy="685800"/>
            <a:chOff x="286" y="3168"/>
            <a:chExt cx="4428" cy="768"/>
          </a:xfrm>
        </p:grpSpPr>
        <p:sp>
          <p:nvSpPr>
            <p:cNvPr id="58386" name="Oval 13"/>
            <p:cNvSpPr>
              <a:spLocks noChangeArrowheads="1"/>
            </p:cNvSpPr>
            <p:nvPr/>
          </p:nvSpPr>
          <p:spPr bwMode="auto">
            <a:xfrm>
              <a:off x="286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7" name="Text Box 14"/>
            <p:cNvSpPr txBox="1">
              <a:spLocks noChangeArrowheads="1"/>
            </p:cNvSpPr>
            <p:nvPr/>
          </p:nvSpPr>
          <p:spPr bwMode="auto">
            <a:xfrm>
              <a:off x="288" y="3264"/>
              <a:ext cx="4382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>
                  <a:latin typeface="Comic Sans MS" pitchFamily="66" charset="0"/>
                  <a:sym typeface="Symbol" pitchFamily="18" charset="2"/>
                </a:rPr>
                <a:t>“Are you sure they’re all there?”</a:t>
              </a: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648200" y="4335463"/>
            <a:ext cx="4495800" cy="2570162"/>
            <a:chOff x="286" y="3168"/>
            <a:chExt cx="4428" cy="768"/>
          </a:xfrm>
        </p:grpSpPr>
        <p:sp>
          <p:nvSpPr>
            <p:cNvPr id="58384" name="Oval 16"/>
            <p:cNvSpPr>
              <a:spLocks noChangeArrowheads="1"/>
            </p:cNvSpPr>
            <p:nvPr/>
          </p:nvSpPr>
          <p:spPr bwMode="auto">
            <a:xfrm>
              <a:off x="286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5" name="Text Box 17"/>
            <p:cNvSpPr txBox="1">
              <a:spLocks noChangeArrowheads="1"/>
            </p:cNvSpPr>
            <p:nvPr/>
          </p:nvSpPr>
          <p:spPr bwMode="auto">
            <a:xfrm>
              <a:off x="288" y="3264"/>
              <a:ext cx="438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>
                  <a:latin typeface="Comic Sans MS" pitchFamily="66" charset="0"/>
                  <a:sym typeface="Symbol" pitchFamily="18" charset="2"/>
                </a:rPr>
                <a:t>0.5 3 6 …</a:t>
              </a:r>
            </a:p>
            <a:p>
              <a:pPr algn="ctr" eaLnBrk="0" hangingPunct="0"/>
              <a:r>
                <a:rPr lang="en-US" sz="2000">
                  <a:latin typeface="Comic Sans MS" pitchFamily="66" charset="0"/>
                  <a:sym typeface="Symbol" pitchFamily="18" charset="2"/>
                </a:rPr>
                <a:t>So we say the reals are “uncountable.”</a:t>
              </a:r>
            </a:p>
          </p:txBody>
        </p:sp>
      </p:grpSp>
      <p:sp>
        <p:nvSpPr>
          <p:cNvPr id="1318930" name="Oval 18"/>
          <p:cNvSpPr>
            <a:spLocks noChangeArrowheads="1"/>
          </p:cNvSpPr>
          <p:nvPr/>
        </p:nvSpPr>
        <p:spPr bwMode="auto">
          <a:xfrm>
            <a:off x="990600" y="2590800"/>
            <a:ext cx="304800" cy="304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8931" name="Oval 19"/>
          <p:cNvSpPr>
            <a:spLocks noChangeArrowheads="1"/>
          </p:cNvSpPr>
          <p:nvPr/>
        </p:nvSpPr>
        <p:spPr bwMode="auto">
          <a:xfrm>
            <a:off x="1219200" y="2895600"/>
            <a:ext cx="304800" cy="304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8932" name="Oval 20"/>
          <p:cNvSpPr>
            <a:spLocks noChangeArrowheads="1"/>
          </p:cNvSpPr>
          <p:nvPr/>
        </p:nvSpPr>
        <p:spPr bwMode="auto">
          <a:xfrm>
            <a:off x="1524000" y="3200400"/>
            <a:ext cx="304800" cy="304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8933" name="Line 21"/>
          <p:cNvSpPr>
            <a:spLocks noChangeShapeType="1"/>
          </p:cNvSpPr>
          <p:nvPr/>
        </p:nvSpPr>
        <p:spPr bwMode="auto">
          <a:xfrm>
            <a:off x="990600" y="2590800"/>
            <a:ext cx="3200400" cy="3657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0" y="4267200"/>
            <a:ext cx="2971800" cy="2438400"/>
            <a:chOff x="0" y="2688"/>
            <a:chExt cx="1872" cy="1536"/>
          </a:xfrm>
        </p:grpSpPr>
        <p:sp>
          <p:nvSpPr>
            <p:cNvPr id="58382" name="Oval 23"/>
            <p:cNvSpPr>
              <a:spLocks noChangeArrowheads="1"/>
            </p:cNvSpPr>
            <p:nvPr/>
          </p:nvSpPr>
          <p:spPr bwMode="auto">
            <a:xfrm>
              <a:off x="0" y="2688"/>
              <a:ext cx="1872" cy="15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3" name="Rectangle 24"/>
            <p:cNvSpPr>
              <a:spLocks noChangeArrowheads="1"/>
            </p:cNvSpPr>
            <p:nvPr/>
          </p:nvSpPr>
          <p:spPr bwMode="auto">
            <a:xfrm>
              <a:off x="0" y="2880"/>
              <a:ext cx="1697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Counterexample: 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Use diagonalization 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to create a new number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that differs in the ith 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position of the 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ith number</a:t>
              </a:r>
            </a:p>
            <a:p>
              <a:pPr algn="ctr"/>
              <a:r>
                <a:rPr lang="en-US" sz="1800">
                  <a:latin typeface="Comic Sans MS" pitchFamily="66" charset="0"/>
                  <a:sym typeface="Symbol" pitchFamily="18" charset="2"/>
                </a:rPr>
                <a:t>by 1.</a:t>
              </a:r>
            </a:p>
          </p:txBody>
        </p:sp>
      </p:grp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2359119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2359121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entr" presetSubtype="2359121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entr" presetSubtype="23591134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8930" grpId="0" animBg="1"/>
      <p:bldP spid="1318931" grpId="0" animBg="1"/>
      <p:bldP spid="1318932" grpId="0" animBg="1"/>
      <p:bldP spid="13189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Functions</a:t>
            </a:r>
            <a:endParaRPr lang="en-US" sz="2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Suppose we have: 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4648200"/>
            <a:ext cx="708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/>
            <a:r>
              <a:rPr lang="en-US" sz="2000">
                <a:sym typeface="Symbol" pitchFamily="18" charset="2"/>
              </a:rPr>
              <a:t>How do you  describe the yellow function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?</a:t>
            </a:r>
          </a:p>
        </p:txBody>
      </p:sp>
      <p:sp>
        <p:nvSpPr>
          <p:cNvPr id="1173510" name="Rectangle 6"/>
          <p:cNvSpPr>
            <a:spLocks noChangeArrowheads="1"/>
          </p:cNvSpPr>
          <p:nvPr/>
        </p:nvSpPr>
        <p:spPr bwMode="auto">
          <a:xfrm>
            <a:off x="304800" y="5486400"/>
            <a:ext cx="579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/>
            <a:r>
              <a:rPr lang="en-US" sz="2000">
                <a:sym typeface="Symbol" pitchFamily="18" charset="2"/>
              </a:rPr>
              <a:t>What’s a function ?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791200" y="5410200"/>
            <a:ext cx="3124200" cy="685800"/>
            <a:chOff x="288" y="3168"/>
            <a:chExt cx="4428" cy="768"/>
          </a:xfrm>
        </p:grpSpPr>
        <p:sp>
          <p:nvSpPr>
            <p:cNvPr id="17420" name="Oval 8"/>
            <p:cNvSpPr>
              <a:spLocks noChangeArrowheads="1"/>
            </p:cNvSpPr>
            <p:nvPr/>
          </p:nvSpPr>
          <p:spPr bwMode="auto">
            <a:xfrm>
              <a:off x="288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Text Box 9"/>
            <p:cNvSpPr txBox="1">
              <a:spLocks noChangeArrowheads="1"/>
            </p:cNvSpPr>
            <p:nvPr/>
          </p:nvSpPr>
          <p:spPr bwMode="auto">
            <a:xfrm>
              <a:off x="288" y="3264"/>
              <a:ext cx="4383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f(x) = -(1/2)x – 1/2</a:t>
              </a:r>
            </a:p>
          </p:txBody>
        </p:sp>
      </p:grpSp>
      <p:sp>
        <p:nvSpPr>
          <p:cNvPr id="17415" name="Line 10"/>
          <p:cNvSpPr>
            <a:spLocks noChangeShapeType="1"/>
          </p:cNvSpPr>
          <p:nvPr/>
        </p:nvSpPr>
        <p:spPr bwMode="auto">
          <a:xfrm>
            <a:off x="4343400" y="18288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 flipH="1">
            <a:off x="2743200" y="28194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12"/>
          <p:cNvSpPr>
            <a:spLocks noChangeShapeType="1"/>
          </p:cNvSpPr>
          <p:nvPr/>
        </p:nvSpPr>
        <p:spPr bwMode="auto">
          <a:xfrm flipH="1" flipV="1">
            <a:off x="2819400" y="2209800"/>
            <a:ext cx="2362200" cy="1295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Text Box 21"/>
          <p:cNvSpPr txBox="1">
            <a:spLocks noChangeArrowheads="1"/>
          </p:cNvSpPr>
          <p:nvPr/>
        </p:nvSpPr>
        <p:spPr bwMode="auto">
          <a:xfrm>
            <a:off x="5775325" y="2784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7419" name="Text Box 22"/>
          <p:cNvSpPr txBox="1">
            <a:spLocks noChangeArrowheads="1"/>
          </p:cNvSpPr>
          <p:nvPr/>
        </p:nvSpPr>
        <p:spPr bwMode="auto">
          <a:xfrm>
            <a:off x="4403725" y="1641475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f(x)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1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Functions</a:t>
            </a:r>
            <a:endParaRPr lang="en-US" sz="2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7772400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More generally: </a:t>
            </a:r>
          </a:p>
        </p:txBody>
      </p:sp>
      <p:sp>
        <p:nvSpPr>
          <p:cNvPr id="18436" name="Text Box 23"/>
          <p:cNvSpPr txBox="1">
            <a:spLocks noChangeArrowheads="1"/>
          </p:cNvSpPr>
          <p:nvPr/>
        </p:nvSpPr>
        <p:spPr bwMode="auto">
          <a:xfrm>
            <a:off x="838200" y="4572000"/>
            <a:ext cx="7751763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Definition:</a:t>
            </a:r>
          </a:p>
          <a:p>
            <a:r>
              <a:rPr lang="en-US" sz="2000"/>
              <a:t>Given A and B, nonempty sets, a </a:t>
            </a:r>
            <a:r>
              <a:rPr lang="en-US" sz="2000" b="1"/>
              <a:t>function</a:t>
            </a:r>
            <a:r>
              <a:rPr lang="en-US" sz="2000"/>
              <a:t> f from A to B is an assignment </a:t>
            </a:r>
          </a:p>
          <a:p>
            <a:r>
              <a:rPr lang="en-US" sz="2000"/>
              <a:t>of exactly one element of B to each element of A.  We write f(a)=b if b is </a:t>
            </a:r>
          </a:p>
          <a:p>
            <a:r>
              <a:rPr lang="en-US" sz="2000"/>
              <a:t>the element of B assigned by function f to the element a of A.</a:t>
            </a:r>
          </a:p>
          <a:p>
            <a:r>
              <a:rPr lang="en-US" sz="2000"/>
              <a:t>If f is a function from A to B, we write f : A</a:t>
            </a:r>
            <a:r>
              <a:rPr lang="en-US" sz="2000">
                <a:sym typeface="Symbol" pitchFamily="18" charset="2"/>
              </a:rPr>
              <a:t>B.</a:t>
            </a:r>
          </a:p>
        </p:txBody>
      </p:sp>
      <p:sp>
        <p:nvSpPr>
          <p:cNvPr id="18437" name="Text Box 24"/>
          <p:cNvSpPr txBox="1">
            <a:spLocks noChangeArrowheads="1"/>
          </p:cNvSpPr>
          <p:nvPr/>
        </p:nvSpPr>
        <p:spPr bwMode="auto">
          <a:xfrm>
            <a:off x="685800" y="6400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438" name="Text Box 25"/>
          <p:cNvSpPr txBox="1">
            <a:spLocks noChangeArrowheads="1"/>
          </p:cNvSpPr>
          <p:nvPr/>
        </p:nvSpPr>
        <p:spPr bwMode="auto">
          <a:xfrm>
            <a:off x="669925" y="6289675"/>
            <a:ext cx="7885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Note: Functions are also called </a:t>
            </a:r>
            <a:r>
              <a:rPr lang="en-US" b="1"/>
              <a:t>mappings</a:t>
            </a:r>
            <a:r>
              <a:rPr lang="en-US"/>
              <a:t> or </a:t>
            </a:r>
            <a:r>
              <a:rPr lang="en-US" b="1"/>
              <a:t>transformations.</a:t>
            </a:r>
          </a:p>
        </p:txBody>
      </p:sp>
      <p:grpSp>
        <p:nvGrpSpPr>
          <p:cNvPr id="18439" name="Group 28"/>
          <p:cNvGrpSpPr>
            <a:grpSpLocks/>
          </p:cNvGrpSpPr>
          <p:nvPr/>
        </p:nvGrpSpPr>
        <p:grpSpPr bwMode="auto">
          <a:xfrm>
            <a:off x="2209800" y="2133600"/>
            <a:ext cx="5522913" cy="2005013"/>
            <a:chOff x="1392" y="1344"/>
            <a:chExt cx="3479" cy="1263"/>
          </a:xfrm>
        </p:grpSpPr>
        <p:pic>
          <p:nvPicPr>
            <p:cNvPr id="18440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92" y="1344"/>
              <a:ext cx="3479" cy="1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Rectangle 26"/>
            <p:cNvSpPr>
              <a:spLocks noChangeArrowheads="1"/>
            </p:cNvSpPr>
            <p:nvPr/>
          </p:nvSpPr>
          <p:spPr bwMode="auto">
            <a:xfrm>
              <a:off x="3312" y="240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Text Box 27"/>
            <p:cNvSpPr txBox="1">
              <a:spLocks noChangeArrowheads="1"/>
            </p:cNvSpPr>
            <p:nvPr/>
          </p:nvSpPr>
          <p:spPr bwMode="auto">
            <a:xfrm>
              <a:off x="4166" y="2376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B</a:t>
              </a:r>
            </a:p>
          </p:txBody>
        </p:sp>
      </p:grp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030789C-E1E9-496E-BF61-C3FDE48CA29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Functions</a:t>
            </a:r>
            <a:endParaRPr lang="en-US" sz="240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7661275" cy="449738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  <a:sym typeface="Symbol" pitchFamily="18" charset="2"/>
              </a:rPr>
              <a:t>A = {Michael, Toby , John , Chris , Brad }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  <a:sym typeface="Symbol" pitchFamily="18" charset="2"/>
              </a:rPr>
              <a:t>B = { Kathy,  Carla,  Mary}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  <a:sym typeface="Symbol" pitchFamily="18" charset="2"/>
              </a:rPr>
              <a:t>Let f: A  B be defined as f(a) = mother(a).</a:t>
            </a:r>
          </a:p>
        </p:txBody>
      </p:sp>
      <p:grpSp>
        <p:nvGrpSpPr>
          <p:cNvPr id="19461" name="Group 4"/>
          <p:cNvGrpSpPr>
            <a:grpSpLocks/>
          </p:cNvGrpSpPr>
          <p:nvPr/>
        </p:nvGrpSpPr>
        <p:grpSpPr bwMode="auto">
          <a:xfrm>
            <a:off x="1219200" y="3352800"/>
            <a:ext cx="6096000" cy="3317875"/>
            <a:chOff x="768" y="2112"/>
            <a:chExt cx="3840" cy="2090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>
              <a:off x="768" y="2112"/>
              <a:ext cx="3840" cy="1977"/>
              <a:chOff x="768" y="2112"/>
              <a:chExt cx="3840" cy="1977"/>
            </a:xfrm>
          </p:grpSpPr>
          <p:grpSp>
            <p:nvGrpSpPr>
              <p:cNvPr id="19465" name="Group 6"/>
              <p:cNvGrpSpPr>
                <a:grpSpLocks/>
              </p:cNvGrpSpPr>
              <p:nvPr/>
            </p:nvGrpSpPr>
            <p:grpSpPr bwMode="auto">
              <a:xfrm>
                <a:off x="768" y="2167"/>
                <a:ext cx="1008" cy="1872"/>
                <a:chOff x="912" y="2160"/>
                <a:chExt cx="1008" cy="1872"/>
              </a:xfrm>
            </p:grpSpPr>
            <p:sp>
              <p:nvSpPr>
                <p:cNvPr id="19474" name="Oval 7"/>
                <p:cNvSpPr>
                  <a:spLocks noChangeArrowheads="1"/>
                </p:cNvSpPr>
                <p:nvPr/>
              </p:nvSpPr>
              <p:spPr bwMode="auto">
                <a:xfrm>
                  <a:off x="912" y="2160"/>
                  <a:ext cx="1008" cy="1872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7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008" y="2448"/>
                  <a:ext cx="816" cy="12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50000"/>
                    </a:spcBef>
                  </a:pPr>
                  <a:r>
                    <a:rPr lang="en-US">
                      <a:latin typeface="Comic Sans MS" pitchFamily="66" charset="0"/>
                    </a:rPr>
                    <a:t>Michael Toby John Chris Brad</a:t>
                  </a:r>
                </a:p>
              </p:txBody>
            </p:sp>
          </p:grpSp>
          <p:grpSp>
            <p:nvGrpSpPr>
              <p:cNvPr id="19466" name="Group 9"/>
              <p:cNvGrpSpPr>
                <a:grpSpLocks/>
              </p:cNvGrpSpPr>
              <p:nvPr/>
            </p:nvGrpSpPr>
            <p:grpSpPr bwMode="auto">
              <a:xfrm>
                <a:off x="2592" y="2112"/>
                <a:ext cx="2016" cy="1977"/>
                <a:chOff x="2736" y="2160"/>
                <a:chExt cx="1008" cy="1872"/>
              </a:xfrm>
            </p:grpSpPr>
            <p:sp>
              <p:nvSpPr>
                <p:cNvPr id="19472" name="Oval 10"/>
                <p:cNvSpPr>
                  <a:spLocks noChangeArrowheads="1"/>
                </p:cNvSpPr>
                <p:nvPr/>
              </p:nvSpPr>
              <p:spPr bwMode="auto">
                <a:xfrm>
                  <a:off x="2736" y="2160"/>
                  <a:ext cx="1008" cy="1872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7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832" y="2448"/>
                  <a:ext cx="816" cy="9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>
                      <a:latin typeface="Comic Sans MS" pitchFamily="66" charset="0"/>
                    </a:rPr>
                    <a:t>Kathy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>
                      <a:latin typeface="Comic Sans MS" pitchFamily="66" charset="0"/>
                    </a:rPr>
                    <a:t>Carol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>
                      <a:latin typeface="Comic Sans MS" pitchFamily="66" charset="0"/>
                    </a:rPr>
                    <a:t>Mary</a:t>
                  </a:r>
                </a:p>
              </p:txBody>
            </p:sp>
          </p:grpSp>
          <p:sp>
            <p:nvSpPr>
              <p:cNvPr id="19467" name="Line 12"/>
              <p:cNvSpPr>
                <a:spLocks noChangeShapeType="1"/>
              </p:cNvSpPr>
              <p:nvPr/>
            </p:nvSpPr>
            <p:spPr bwMode="auto">
              <a:xfrm>
                <a:off x="1632" y="2599"/>
                <a:ext cx="11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8" name="Line 13"/>
              <p:cNvSpPr>
                <a:spLocks noChangeShapeType="1"/>
              </p:cNvSpPr>
              <p:nvPr/>
            </p:nvSpPr>
            <p:spPr bwMode="auto">
              <a:xfrm flipV="1">
                <a:off x="1680" y="2599"/>
                <a:ext cx="1056" cy="3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9" name="Line 14"/>
              <p:cNvSpPr>
                <a:spLocks noChangeShapeType="1"/>
              </p:cNvSpPr>
              <p:nvPr/>
            </p:nvSpPr>
            <p:spPr bwMode="auto">
              <a:xfrm flipV="1">
                <a:off x="1632" y="2592"/>
                <a:ext cx="1104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0" name="Line 15"/>
              <p:cNvSpPr>
                <a:spLocks noChangeShapeType="1"/>
              </p:cNvSpPr>
              <p:nvPr/>
            </p:nvSpPr>
            <p:spPr bwMode="auto">
              <a:xfrm flipV="1">
                <a:off x="1632" y="3223"/>
                <a:ext cx="1152" cy="2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16"/>
              <p:cNvSpPr>
                <a:spLocks noChangeShapeType="1"/>
              </p:cNvSpPr>
              <p:nvPr/>
            </p:nvSpPr>
            <p:spPr bwMode="auto">
              <a:xfrm flipV="1">
                <a:off x="1584" y="3216"/>
                <a:ext cx="120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3" name="Text Box 17"/>
            <p:cNvSpPr txBox="1">
              <a:spLocks noChangeArrowheads="1"/>
            </p:cNvSpPr>
            <p:nvPr/>
          </p:nvSpPr>
          <p:spPr bwMode="auto">
            <a:xfrm>
              <a:off x="806" y="391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9464" name="Text Box 18"/>
            <p:cNvSpPr txBox="1">
              <a:spLocks noChangeArrowheads="1"/>
            </p:cNvSpPr>
            <p:nvPr/>
          </p:nvSpPr>
          <p:spPr bwMode="auto">
            <a:xfrm>
              <a:off x="4358" y="381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</p:grp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Functions - image &amp; preimage</a:t>
            </a:r>
            <a:endParaRPr lang="en-US" sz="24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661275" cy="449738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For any set S  A, image(S) = {b : a  S, f(a) = b}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So, image({Michael, Toby}) = {Kathy} image(A) = B - {Carol}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562600" y="1371600"/>
            <a:ext cx="3124200" cy="685800"/>
            <a:chOff x="288" y="3168"/>
            <a:chExt cx="4428" cy="768"/>
          </a:xfrm>
        </p:grpSpPr>
        <p:sp>
          <p:nvSpPr>
            <p:cNvPr id="22552" name="Oval 11"/>
            <p:cNvSpPr>
              <a:spLocks noChangeArrowheads="1"/>
            </p:cNvSpPr>
            <p:nvPr/>
          </p:nvSpPr>
          <p:spPr bwMode="auto">
            <a:xfrm>
              <a:off x="288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Text Box 12"/>
            <p:cNvSpPr txBox="1">
              <a:spLocks noChangeArrowheads="1"/>
            </p:cNvSpPr>
            <p:nvPr/>
          </p:nvSpPr>
          <p:spPr bwMode="auto">
            <a:xfrm>
              <a:off x="288" y="3264"/>
              <a:ext cx="4383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image(S)  </a:t>
              </a:r>
            </a:p>
          </p:txBody>
        </p:sp>
      </p:grp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381000" y="6491288"/>
            <a:ext cx="2347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image(John) = {Kathy}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3048000" y="649128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pre-image(Kathy) = {John, Toby, Michael}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6248400" y="2133600"/>
            <a:ext cx="3352800" cy="2743200"/>
            <a:chOff x="3648" y="1728"/>
            <a:chExt cx="2112" cy="1728"/>
          </a:xfrm>
        </p:grpSpPr>
        <p:sp>
          <p:nvSpPr>
            <p:cNvPr id="22550" name="Oval 29"/>
            <p:cNvSpPr>
              <a:spLocks noChangeArrowheads="1"/>
            </p:cNvSpPr>
            <p:nvPr/>
          </p:nvSpPr>
          <p:spPr bwMode="auto">
            <a:xfrm>
              <a:off x="4032" y="1728"/>
              <a:ext cx="1440" cy="172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Text Box 30"/>
            <p:cNvSpPr txBox="1">
              <a:spLocks noChangeArrowheads="1"/>
            </p:cNvSpPr>
            <p:nvPr/>
          </p:nvSpPr>
          <p:spPr bwMode="auto">
            <a:xfrm>
              <a:off x="3648" y="2304"/>
              <a:ext cx="211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range of f  </a:t>
              </a:r>
            </a:p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image(A)</a:t>
              </a:r>
            </a:p>
          </p:txBody>
        </p:sp>
      </p:grpSp>
      <p:grpSp>
        <p:nvGrpSpPr>
          <p:cNvPr id="22536" name="Group 33"/>
          <p:cNvGrpSpPr>
            <a:grpSpLocks/>
          </p:cNvGrpSpPr>
          <p:nvPr/>
        </p:nvGrpSpPr>
        <p:grpSpPr bwMode="auto">
          <a:xfrm>
            <a:off x="304800" y="3048000"/>
            <a:ext cx="6096000" cy="3138488"/>
            <a:chOff x="768" y="2112"/>
            <a:chExt cx="3840" cy="1977"/>
          </a:xfrm>
        </p:grpSpPr>
        <p:grpSp>
          <p:nvGrpSpPr>
            <p:cNvPr id="22539" name="Group 34"/>
            <p:cNvGrpSpPr>
              <a:grpSpLocks/>
            </p:cNvGrpSpPr>
            <p:nvPr/>
          </p:nvGrpSpPr>
          <p:grpSpPr bwMode="auto">
            <a:xfrm>
              <a:off x="768" y="2167"/>
              <a:ext cx="1008" cy="1872"/>
              <a:chOff x="912" y="2160"/>
              <a:chExt cx="1008" cy="1872"/>
            </a:xfrm>
          </p:grpSpPr>
          <p:sp>
            <p:nvSpPr>
              <p:cNvPr id="22548" name="Oval 35"/>
              <p:cNvSpPr>
                <a:spLocks noChangeArrowheads="1"/>
              </p:cNvSpPr>
              <p:nvPr/>
            </p:nvSpPr>
            <p:spPr bwMode="auto">
              <a:xfrm>
                <a:off x="912" y="2160"/>
                <a:ext cx="1008" cy="1872"/>
              </a:xfrm>
              <a:prstGeom prst="ellipse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Text Box 36"/>
              <p:cNvSpPr txBox="1">
                <a:spLocks noChangeArrowheads="1"/>
              </p:cNvSpPr>
              <p:nvPr/>
            </p:nvSpPr>
            <p:spPr bwMode="auto">
              <a:xfrm>
                <a:off x="1008" y="2448"/>
                <a:ext cx="816" cy="1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Michael Toby John Chris Brad</a:t>
                </a:r>
              </a:p>
            </p:txBody>
          </p:sp>
        </p:grpSp>
        <p:grpSp>
          <p:nvGrpSpPr>
            <p:cNvPr id="22540" name="Group 37"/>
            <p:cNvGrpSpPr>
              <a:grpSpLocks/>
            </p:cNvGrpSpPr>
            <p:nvPr/>
          </p:nvGrpSpPr>
          <p:grpSpPr bwMode="auto">
            <a:xfrm>
              <a:off x="2592" y="2112"/>
              <a:ext cx="2016" cy="1977"/>
              <a:chOff x="2736" y="2160"/>
              <a:chExt cx="1008" cy="1872"/>
            </a:xfrm>
          </p:grpSpPr>
          <p:sp>
            <p:nvSpPr>
              <p:cNvPr id="22546" name="Oval 38"/>
              <p:cNvSpPr>
                <a:spLocks noChangeArrowheads="1"/>
              </p:cNvSpPr>
              <p:nvPr/>
            </p:nvSpPr>
            <p:spPr bwMode="auto">
              <a:xfrm>
                <a:off x="2736" y="2160"/>
                <a:ext cx="1008" cy="1872"/>
              </a:xfrm>
              <a:prstGeom prst="ellipse">
                <a:avLst/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7" name="Text Box 39"/>
              <p:cNvSpPr txBox="1">
                <a:spLocks noChangeArrowheads="1"/>
              </p:cNvSpPr>
              <p:nvPr/>
            </p:nvSpPr>
            <p:spPr bwMode="auto">
              <a:xfrm>
                <a:off x="2832" y="2448"/>
                <a:ext cx="816" cy="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Kathy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Carol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Mary</a:t>
                </a:r>
              </a:p>
            </p:txBody>
          </p:sp>
        </p:grpSp>
        <p:sp>
          <p:nvSpPr>
            <p:cNvPr id="22541" name="Line 40"/>
            <p:cNvSpPr>
              <a:spLocks noChangeShapeType="1"/>
            </p:cNvSpPr>
            <p:nvPr/>
          </p:nvSpPr>
          <p:spPr bwMode="auto">
            <a:xfrm>
              <a:off x="1632" y="2599"/>
              <a:ext cx="1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Line 41"/>
            <p:cNvSpPr>
              <a:spLocks noChangeShapeType="1"/>
            </p:cNvSpPr>
            <p:nvPr/>
          </p:nvSpPr>
          <p:spPr bwMode="auto">
            <a:xfrm flipV="1">
              <a:off x="1680" y="2599"/>
              <a:ext cx="1056" cy="3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Line 42"/>
            <p:cNvSpPr>
              <a:spLocks noChangeShapeType="1"/>
            </p:cNvSpPr>
            <p:nvPr/>
          </p:nvSpPr>
          <p:spPr bwMode="auto">
            <a:xfrm flipV="1">
              <a:off x="1632" y="2592"/>
              <a:ext cx="1104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Line 43"/>
            <p:cNvSpPr>
              <a:spLocks noChangeShapeType="1"/>
            </p:cNvSpPr>
            <p:nvPr/>
          </p:nvSpPr>
          <p:spPr bwMode="auto">
            <a:xfrm flipV="1">
              <a:off x="1632" y="3223"/>
              <a:ext cx="1152" cy="23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Line 44"/>
            <p:cNvSpPr>
              <a:spLocks noChangeShapeType="1"/>
            </p:cNvSpPr>
            <p:nvPr/>
          </p:nvSpPr>
          <p:spPr bwMode="auto">
            <a:xfrm flipV="1">
              <a:off x="1584" y="3216"/>
              <a:ext cx="120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37" name="Text Box 45"/>
          <p:cNvSpPr txBox="1">
            <a:spLocks noChangeArrowheads="1"/>
          </p:cNvSpPr>
          <p:nvPr/>
        </p:nvSpPr>
        <p:spPr bwMode="auto">
          <a:xfrm>
            <a:off x="365125" y="59086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2538" name="Text Box 46"/>
          <p:cNvSpPr txBox="1">
            <a:spLocks noChangeArrowheads="1"/>
          </p:cNvSpPr>
          <p:nvPr/>
        </p:nvSpPr>
        <p:spPr bwMode="auto">
          <a:xfrm>
            <a:off x="6003925" y="57562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73" grpId="0"/>
      <p:bldP spid="11796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B5D271-41B7-4497-AE85-0651C05B88E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  </a:t>
            </a:r>
            <a:br>
              <a:rPr lang="en-US" sz="2800" smtClean="0"/>
            </a:br>
            <a:r>
              <a:rPr lang="en-US" sz="2800" smtClean="0"/>
              <a:t>Functions – one-to-one-correspondence</a:t>
            </a:r>
            <a:br>
              <a:rPr lang="en-US" sz="2800" smtClean="0"/>
            </a:br>
            <a:r>
              <a:rPr lang="en-US" sz="2800" smtClean="0"/>
              <a:t>or bijection</a:t>
            </a:r>
            <a:endParaRPr lang="en-US" sz="200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7661275" cy="449738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  <a:sym typeface="Symbol" pitchFamily="18" charset="2"/>
              </a:rPr>
              <a:t>A function f: A  B is </a:t>
            </a:r>
            <a:r>
              <a:rPr lang="en-US" smtClean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bijective</a:t>
            </a:r>
            <a:r>
              <a:rPr lang="en-US" smtClean="0">
                <a:latin typeface="Comic Sans MS" pitchFamily="66" charset="0"/>
                <a:sym typeface="Symbol" pitchFamily="18" charset="2"/>
              </a:rPr>
              <a:t> if it is </a:t>
            </a:r>
            <a:r>
              <a:rPr lang="en-US" smtClean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one-to-one and onto</a:t>
            </a:r>
            <a:r>
              <a:rPr lang="en-US" smtClean="0">
                <a:latin typeface="Comic Sans MS" pitchFamily="66" charset="0"/>
                <a:sym typeface="Symbol" pitchFamily="18" charset="2"/>
              </a:rPr>
              <a:t>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19200" y="3429000"/>
            <a:ext cx="4495800" cy="2973388"/>
            <a:chOff x="768" y="2159"/>
            <a:chExt cx="2832" cy="1873"/>
          </a:xfrm>
        </p:grpSpPr>
        <p:grpSp>
          <p:nvGrpSpPr>
            <p:cNvPr id="25624" name="Group 5"/>
            <p:cNvGrpSpPr>
              <a:grpSpLocks/>
            </p:cNvGrpSpPr>
            <p:nvPr/>
          </p:nvGrpSpPr>
          <p:grpSpPr bwMode="auto">
            <a:xfrm>
              <a:off x="768" y="2159"/>
              <a:ext cx="1008" cy="1872"/>
              <a:chOff x="912" y="2160"/>
              <a:chExt cx="1008" cy="1872"/>
            </a:xfrm>
          </p:grpSpPr>
          <p:sp>
            <p:nvSpPr>
              <p:cNvPr id="25633" name="Oval 6"/>
              <p:cNvSpPr>
                <a:spLocks noChangeArrowheads="1"/>
              </p:cNvSpPr>
              <p:nvPr/>
            </p:nvSpPr>
            <p:spPr bwMode="auto">
              <a:xfrm>
                <a:off x="912" y="2160"/>
                <a:ext cx="1008" cy="1872"/>
              </a:xfrm>
              <a:prstGeom prst="ellipse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4" name="Text Box 7"/>
              <p:cNvSpPr txBox="1">
                <a:spLocks noChangeArrowheads="1"/>
              </p:cNvSpPr>
              <p:nvPr/>
            </p:nvSpPr>
            <p:spPr bwMode="auto">
              <a:xfrm>
                <a:off x="1008" y="2448"/>
                <a:ext cx="816" cy="1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Anna Mark John Paul Sarah</a:t>
                </a:r>
              </a:p>
            </p:txBody>
          </p:sp>
        </p:grpSp>
        <p:grpSp>
          <p:nvGrpSpPr>
            <p:cNvPr id="25625" name="Group 8"/>
            <p:cNvGrpSpPr>
              <a:grpSpLocks/>
            </p:cNvGrpSpPr>
            <p:nvPr/>
          </p:nvGrpSpPr>
          <p:grpSpPr bwMode="auto">
            <a:xfrm>
              <a:off x="2592" y="2160"/>
              <a:ext cx="1008" cy="1872"/>
              <a:chOff x="2736" y="2160"/>
              <a:chExt cx="1008" cy="1872"/>
            </a:xfrm>
          </p:grpSpPr>
          <p:sp>
            <p:nvSpPr>
              <p:cNvPr id="25631" name="Oval 9"/>
              <p:cNvSpPr>
                <a:spLocks noChangeArrowheads="1"/>
              </p:cNvSpPr>
              <p:nvPr/>
            </p:nvSpPr>
            <p:spPr bwMode="auto">
              <a:xfrm>
                <a:off x="2736" y="2160"/>
                <a:ext cx="1008" cy="1872"/>
              </a:xfrm>
              <a:prstGeom prst="ellipse">
                <a:avLst/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2" name="Text Box 10"/>
              <p:cNvSpPr txBox="1">
                <a:spLocks noChangeArrowheads="1"/>
              </p:cNvSpPr>
              <p:nvPr/>
            </p:nvSpPr>
            <p:spPr bwMode="auto">
              <a:xfrm>
                <a:off x="2832" y="2448"/>
                <a:ext cx="816" cy="14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latin typeface="Comic Sans MS" pitchFamily="66" charset="0"/>
                  </a:rPr>
                  <a:t>Carol 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latin typeface="Comic Sans MS" pitchFamily="66" charset="0"/>
                  </a:rPr>
                  <a:t>Jo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latin typeface="Comic Sans MS" pitchFamily="66" charset="0"/>
                  </a:rPr>
                  <a:t>Martha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latin typeface="Comic Sans MS" pitchFamily="66" charset="0"/>
                  </a:rPr>
                  <a:t>Dawn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latin typeface="Comic Sans MS" pitchFamily="66" charset="0"/>
                  </a:rPr>
                  <a:t>Eve</a:t>
                </a:r>
              </a:p>
            </p:txBody>
          </p:sp>
        </p:grpSp>
        <p:sp>
          <p:nvSpPr>
            <p:cNvPr id="25626" name="Line 11"/>
            <p:cNvSpPr>
              <a:spLocks noChangeShapeType="1"/>
            </p:cNvSpPr>
            <p:nvPr/>
          </p:nvSpPr>
          <p:spPr bwMode="auto">
            <a:xfrm>
              <a:off x="1632" y="2591"/>
              <a:ext cx="1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Line 12"/>
            <p:cNvSpPr>
              <a:spLocks noChangeShapeType="1"/>
            </p:cNvSpPr>
            <p:nvPr/>
          </p:nvSpPr>
          <p:spPr bwMode="auto">
            <a:xfrm flipV="1">
              <a:off x="1632" y="2824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Line 13"/>
            <p:cNvSpPr>
              <a:spLocks noChangeShapeType="1"/>
            </p:cNvSpPr>
            <p:nvPr/>
          </p:nvSpPr>
          <p:spPr bwMode="auto">
            <a:xfrm flipV="1">
              <a:off x="1632" y="307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Line 14"/>
            <p:cNvSpPr>
              <a:spLocks noChangeShapeType="1"/>
            </p:cNvSpPr>
            <p:nvPr/>
          </p:nvSpPr>
          <p:spPr bwMode="auto">
            <a:xfrm flipV="1">
              <a:off x="1632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Line 15"/>
            <p:cNvSpPr>
              <a:spLocks noChangeShapeType="1"/>
            </p:cNvSpPr>
            <p:nvPr/>
          </p:nvSpPr>
          <p:spPr bwMode="auto">
            <a:xfrm flipV="1">
              <a:off x="1632" y="355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800600" y="2057400"/>
            <a:ext cx="2819400" cy="1558925"/>
            <a:chOff x="288" y="3168"/>
            <a:chExt cx="4428" cy="785"/>
          </a:xfrm>
        </p:grpSpPr>
        <p:sp>
          <p:nvSpPr>
            <p:cNvPr id="25622" name="Oval 17"/>
            <p:cNvSpPr>
              <a:spLocks noChangeArrowheads="1"/>
            </p:cNvSpPr>
            <p:nvPr/>
          </p:nvSpPr>
          <p:spPr bwMode="auto">
            <a:xfrm>
              <a:off x="288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Text Box 18"/>
            <p:cNvSpPr txBox="1">
              <a:spLocks noChangeArrowheads="1"/>
            </p:cNvSpPr>
            <p:nvPr/>
          </p:nvSpPr>
          <p:spPr bwMode="auto">
            <a:xfrm>
              <a:off x="288" y="3264"/>
              <a:ext cx="4383" cy="6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Every b  B has exactly 1 preimage.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096000" y="3581400"/>
            <a:ext cx="3048000" cy="3048000"/>
            <a:chOff x="288" y="3168"/>
            <a:chExt cx="4428" cy="768"/>
          </a:xfrm>
        </p:grpSpPr>
        <p:sp>
          <p:nvSpPr>
            <p:cNvPr id="25620" name="Oval 20"/>
            <p:cNvSpPr>
              <a:spLocks noChangeArrowheads="1"/>
            </p:cNvSpPr>
            <p:nvPr/>
          </p:nvSpPr>
          <p:spPr bwMode="auto">
            <a:xfrm>
              <a:off x="288" y="3168"/>
              <a:ext cx="4428" cy="768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Text Box 21"/>
            <p:cNvSpPr txBox="1">
              <a:spLocks noChangeArrowheads="1"/>
            </p:cNvSpPr>
            <p:nvPr/>
          </p:nvSpPr>
          <p:spPr bwMode="auto">
            <a:xfrm>
              <a:off x="288" y="3264"/>
              <a:ext cx="4382" cy="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An important implication of this characteristic:</a:t>
              </a:r>
            </a:p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The preimage (f</a:t>
              </a:r>
              <a:r>
                <a:rPr lang="en-US" baseline="30000">
                  <a:latin typeface="Comic Sans MS" pitchFamily="66" charset="0"/>
                  <a:sym typeface="Symbol" pitchFamily="18" charset="2"/>
                </a:rPr>
                <a:t>-1</a:t>
              </a:r>
              <a:r>
                <a:rPr lang="en-US">
                  <a:latin typeface="Comic Sans MS" pitchFamily="66" charset="0"/>
                  <a:sym typeface="Symbol" pitchFamily="18" charset="2"/>
                </a:rPr>
                <a:t>) is a function!</a:t>
              </a:r>
            </a:p>
            <a:p>
              <a:pPr algn="ctr" eaLnBrk="0" hangingPunct="0"/>
              <a:r>
                <a:rPr lang="en-US">
                  <a:latin typeface="Comic Sans MS" pitchFamily="66" charset="0"/>
                  <a:sym typeface="Symbol" pitchFamily="18" charset="2"/>
                </a:rPr>
                <a:t>They are </a:t>
              </a:r>
            </a:p>
            <a:p>
              <a:pPr algn="ctr" eaLnBrk="0" hangingPunct="0"/>
              <a:r>
                <a:rPr lang="en-US" b="1">
                  <a:latin typeface="Comic Sans MS" pitchFamily="66" charset="0"/>
                  <a:sym typeface="Symbol" pitchFamily="18" charset="2"/>
                </a:rPr>
                <a:t>invertible.</a:t>
              </a: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1219200" y="3429000"/>
            <a:ext cx="4495800" cy="2973388"/>
            <a:chOff x="3072" y="3072"/>
            <a:chExt cx="2832" cy="1873"/>
          </a:xfrm>
        </p:grpSpPr>
        <p:grpSp>
          <p:nvGrpSpPr>
            <p:cNvPr id="25609" name="Group 23"/>
            <p:cNvGrpSpPr>
              <a:grpSpLocks/>
            </p:cNvGrpSpPr>
            <p:nvPr/>
          </p:nvGrpSpPr>
          <p:grpSpPr bwMode="auto">
            <a:xfrm>
              <a:off x="3072" y="3072"/>
              <a:ext cx="1008" cy="1872"/>
              <a:chOff x="912" y="2160"/>
              <a:chExt cx="1008" cy="1872"/>
            </a:xfrm>
          </p:grpSpPr>
          <p:sp>
            <p:nvSpPr>
              <p:cNvPr id="25618" name="Oval 24"/>
              <p:cNvSpPr>
                <a:spLocks noChangeArrowheads="1"/>
              </p:cNvSpPr>
              <p:nvPr/>
            </p:nvSpPr>
            <p:spPr bwMode="auto">
              <a:xfrm>
                <a:off x="912" y="2160"/>
                <a:ext cx="1008" cy="1872"/>
              </a:xfrm>
              <a:prstGeom prst="ellipse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9" name="Text Box 25"/>
              <p:cNvSpPr txBox="1">
                <a:spLocks noChangeArrowheads="1"/>
              </p:cNvSpPr>
              <p:nvPr/>
            </p:nvSpPr>
            <p:spPr bwMode="auto">
              <a:xfrm>
                <a:off x="1008" y="2448"/>
                <a:ext cx="816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Anna Mark John </a:t>
                </a:r>
              </a:p>
              <a:p>
                <a:pPr algn="r" eaLnBrk="0" hangingPunct="0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Paul</a:t>
                </a:r>
              </a:p>
              <a:p>
                <a:pPr algn="r" eaLnBrk="0" hangingPunct="0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 Sarah</a:t>
                </a:r>
              </a:p>
            </p:txBody>
          </p:sp>
        </p:grpSp>
        <p:grpSp>
          <p:nvGrpSpPr>
            <p:cNvPr id="25610" name="Group 26"/>
            <p:cNvGrpSpPr>
              <a:grpSpLocks/>
            </p:cNvGrpSpPr>
            <p:nvPr/>
          </p:nvGrpSpPr>
          <p:grpSpPr bwMode="auto">
            <a:xfrm>
              <a:off x="4896" y="3073"/>
              <a:ext cx="1008" cy="1872"/>
              <a:chOff x="2736" y="2160"/>
              <a:chExt cx="1008" cy="1872"/>
            </a:xfrm>
          </p:grpSpPr>
          <p:sp>
            <p:nvSpPr>
              <p:cNvPr id="25616" name="Oval 27"/>
              <p:cNvSpPr>
                <a:spLocks noChangeArrowheads="1"/>
              </p:cNvSpPr>
              <p:nvPr/>
            </p:nvSpPr>
            <p:spPr bwMode="auto">
              <a:xfrm>
                <a:off x="2736" y="2160"/>
                <a:ext cx="1008" cy="1872"/>
              </a:xfrm>
              <a:prstGeom prst="ellipse">
                <a:avLst/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7" name="Text Box 28"/>
              <p:cNvSpPr txBox="1">
                <a:spLocks noChangeArrowheads="1"/>
              </p:cNvSpPr>
              <p:nvPr/>
            </p:nvSpPr>
            <p:spPr bwMode="auto">
              <a:xfrm>
                <a:off x="2832" y="2448"/>
                <a:ext cx="816" cy="1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Carol Jo   Martha Dawn</a:t>
                </a:r>
              </a:p>
              <a:p>
                <a:pPr eaLnBrk="0" hangingPunct="0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en-US">
                    <a:latin typeface="Comic Sans MS" pitchFamily="66" charset="0"/>
                  </a:rPr>
                  <a:t>Eve</a:t>
                </a:r>
              </a:p>
            </p:txBody>
          </p:sp>
        </p:grpSp>
        <p:sp>
          <p:nvSpPr>
            <p:cNvPr id="25611" name="Line 29"/>
            <p:cNvSpPr>
              <a:spLocks noChangeShapeType="1"/>
            </p:cNvSpPr>
            <p:nvPr/>
          </p:nvSpPr>
          <p:spPr bwMode="auto">
            <a:xfrm flipH="1">
              <a:off x="3936" y="3504"/>
              <a:ext cx="1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Line 30"/>
            <p:cNvSpPr>
              <a:spLocks noChangeShapeType="1"/>
            </p:cNvSpPr>
            <p:nvPr/>
          </p:nvSpPr>
          <p:spPr bwMode="auto">
            <a:xfrm flipH="1" flipV="1">
              <a:off x="3936" y="3737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Line 31"/>
            <p:cNvSpPr>
              <a:spLocks noChangeShapeType="1"/>
            </p:cNvSpPr>
            <p:nvPr/>
          </p:nvSpPr>
          <p:spPr bwMode="auto">
            <a:xfrm flipH="1" flipV="1">
              <a:off x="3936" y="3985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Line 32"/>
            <p:cNvSpPr>
              <a:spLocks noChangeShapeType="1"/>
            </p:cNvSpPr>
            <p:nvPr/>
          </p:nvSpPr>
          <p:spPr bwMode="auto">
            <a:xfrm flipH="1" flipV="1">
              <a:off x="3936" y="4225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5" name="Line 33"/>
            <p:cNvSpPr>
              <a:spLocks noChangeShapeType="1"/>
            </p:cNvSpPr>
            <p:nvPr/>
          </p:nvSpPr>
          <p:spPr bwMode="auto">
            <a:xfrm flipH="1" flipV="1">
              <a:off x="3936" y="4465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4230081-2DD6-4260-BFC9-5C89EB8B779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Infinite Cardinality</a:t>
            </a:r>
            <a:endParaRPr lang="en-US" sz="2400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8663" y="2211388"/>
            <a:ext cx="7618412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How can we extend the notion of cardinality to infinite sets?</a:t>
            </a:r>
          </a:p>
          <a:p>
            <a:pPr>
              <a:spcBef>
                <a:spcPct val="0"/>
              </a:spcBef>
            </a:pPr>
            <a:endParaRPr lang="en-US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Definition: Two sets </a:t>
            </a:r>
            <a:r>
              <a:rPr lang="en-US" b="1" smtClean="0">
                <a:sym typeface="Symbol" pitchFamily="18" charset="2"/>
              </a:rPr>
              <a:t>A and B have the same cardinality</a:t>
            </a:r>
            <a:r>
              <a:rPr lang="en-US" smtClean="0">
                <a:sym typeface="Symbol" pitchFamily="18" charset="2"/>
              </a:rPr>
              <a:t> if and only if there exists a bijection (or a one-to-one correspondence) between them, A ~ B.</a:t>
            </a:r>
          </a:p>
        </p:txBody>
      </p:sp>
      <p:sp>
        <p:nvSpPr>
          <p:cNvPr id="1296388" name="Rectangle 4"/>
          <p:cNvSpPr>
            <a:spLocks noChangeArrowheads="1"/>
          </p:cNvSpPr>
          <p:nvPr/>
        </p:nvSpPr>
        <p:spPr bwMode="auto">
          <a:xfrm>
            <a:off x="609600" y="39624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0" hangingPunct="0"/>
            <a:r>
              <a:rPr lang="en-US" sz="2000">
                <a:sym typeface="Symbol" pitchFamily="18" charset="2"/>
              </a:rPr>
              <a:t>We split infinite sets into two groups:</a:t>
            </a:r>
          </a:p>
          <a:p>
            <a:pPr marL="381000" indent="-381000" eaLnBrk="0" hangingPunct="0"/>
            <a:r>
              <a:rPr lang="en-US" sz="2000">
                <a:sym typeface="Symbol" pitchFamily="18" charset="2"/>
              </a:rPr>
              <a:t>		</a:t>
            </a:r>
          </a:p>
          <a:p>
            <a:pPr marL="381000" indent="-381000" eaLnBrk="0" hangingPunct="0">
              <a:buFontTx/>
              <a:buAutoNum type="arabicPeriod"/>
            </a:pPr>
            <a:r>
              <a:rPr lang="en-US" sz="2000">
                <a:sym typeface="Symbol" pitchFamily="18" charset="2"/>
              </a:rPr>
              <a:t>Sets  with the </a:t>
            </a:r>
            <a:r>
              <a:rPr lang="en-US" sz="2000" b="1">
                <a:sym typeface="Symbol" pitchFamily="18" charset="2"/>
              </a:rPr>
              <a:t>same cardinality as the set of natural numbers</a:t>
            </a:r>
          </a:p>
          <a:p>
            <a:pPr marL="381000" indent="-381000" eaLnBrk="0" hangingPunct="0">
              <a:buFontTx/>
              <a:buAutoNum type="arabicPeriod"/>
            </a:pPr>
            <a:r>
              <a:rPr lang="en-US" sz="2000">
                <a:sym typeface="Symbol" pitchFamily="18" charset="2"/>
              </a:rPr>
              <a:t>Sets with </a:t>
            </a:r>
            <a:r>
              <a:rPr lang="en-US" sz="2000" b="1">
                <a:sym typeface="Symbol" pitchFamily="18" charset="2"/>
              </a:rPr>
              <a:t>different cardinality as the set of natural numbers</a:t>
            </a:r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638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827355D-9294-44C5-B38F-21E130EE66B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Infinite Cardinality</a:t>
            </a:r>
            <a:endParaRPr lang="en-US" sz="2400" smtClean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8663" y="2211388"/>
            <a:ext cx="7618412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Definition: A set is </a:t>
            </a:r>
            <a:r>
              <a:rPr lang="en-US" b="1" smtClean="0">
                <a:sym typeface="Symbol" pitchFamily="18" charset="2"/>
              </a:rPr>
              <a:t>countable</a:t>
            </a:r>
            <a:r>
              <a:rPr lang="en-US" smtClean="0">
                <a:sym typeface="Symbol" pitchFamily="18" charset="2"/>
              </a:rPr>
              <a:t> if it is </a:t>
            </a:r>
            <a:r>
              <a:rPr lang="en-US" b="1" smtClean="0">
                <a:sym typeface="Symbol" pitchFamily="18" charset="2"/>
              </a:rPr>
              <a:t>finite</a:t>
            </a:r>
            <a:r>
              <a:rPr lang="en-US" smtClean="0">
                <a:sym typeface="Symbol" pitchFamily="18" charset="2"/>
              </a:rPr>
              <a:t> or has the same </a:t>
            </a:r>
            <a:r>
              <a:rPr lang="en-US" b="1" smtClean="0">
                <a:sym typeface="Symbol" pitchFamily="18" charset="2"/>
              </a:rPr>
              <a:t>cardinality as the set of positive integers.</a:t>
            </a: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Definition: A set is un</a:t>
            </a:r>
            <a:r>
              <a:rPr lang="en-US" b="1" smtClean="0">
                <a:sym typeface="Symbol" pitchFamily="18" charset="2"/>
              </a:rPr>
              <a:t>countable</a:t>
            </a:r>
            <a:r>
              <a:rPr lang="en-US" smtClean="0">
                <a:sym typeface="Symbol" pitchFamily="18" charset="2"/>
              </a:rPr>
              <a:t> if it is </a:t>
            </a:r>
            <a:r>
              <a:rPr lang="en-US" b="1" smtClean="0">
                <a:sym typeface="Symbol" pitchFamily="18" charset="2"/>
              </a:rPr>
              <a:t> not countable.</a:t>
            </a: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Definition: The cardinality of an infinite set S that is countable is denotes by </a:t>
            </a:r>
            <a:r>
              <a:rPr lang="he-IL" smtClean="0">
                <a:cs typeface="Times New Roman" pitchFamily="18" charset="0"/>
                <a:sym typeface="Symbol" pitchFamily="18" charset="2"/>
              </a:rPr>
              <a:t>א</a:t>
            </a:r>
            <a:r>
              <a:rPr lang="en-US" baseline="-25000" smtClean="0">
                <a:cs typeface="Times New Roman" pitchFamily="18" charset="0"/>
                <a:sym typeface="Symbol" pitchFamily="18" charset="2"/>
              </a:rPr>
              <a:t>0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(where </a:t>
            </a:r>
            <a:r>
              <a:rPr lang="he-IL" smtClean="0">
                <a:cs typeface="Times New Roman" pitchFamily="18" charset="0"/>
                <a:sym typeface="Symbol" pitchFamily="18" charset="2"/>
              </a:rPr>
              <a:t>א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 is aleph, the first letter of the Hebrew alphabet). We write |S| = </a:t>
            </a:r>
            <a:r>
              <a:rPr lang="he-IL" smtClean="0">
                <a:cs typeface="Times New Roman" pitchFamily="18" charset="0"/>
                <a:sym typeface="Symbol" pitchFamily="18" charset="2"/>
              </a:rPr>
              <a:t>א</a:t>
            </a:r>
            <a:r>
              <a:rPr lang="en-US" baseline="-25000" smtClean="0">
                <a:cs typeface="Times New Roman" pitchFamily="18" charset="0"/>
                <a:sym typeface="Symbol" pitchFamily="18" charset="2"/>
              </a:rPr>
              <a:t>0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and</a:t>
            </a:r>
            <a:r>
              <a:rPr lang="en-US" baseline="-2500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 say that S has cardinality “aleph null”.</a:t>
            </a:r>
          </a:p>
          <a:p>
            <a:pPr>
              <a:spcBef>
                <a:spcPct val="0"/>
              </a:spcBef>
            </a:pPr>
            <a:endParaRPr lang="en-US" smtClean="0"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mtClean="0">
                <a:sym typeface="Symbol" pitchFamily="18" charset="2"/>
              </a:rPr>
              <a:t> </a:t>
            </a: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en-US" b="1" smtClean="0">
              <a:sym typeface="Symbol" pitchFamily="18" charset="2"/>
            </a:endParaRP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304800" y="5486400"/>
            <a:ext cx="88503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/>
              <a:t>Note: Georg Cantor defined the notion of cardinality and was the first to realize that infinite sets can have </a:t>
            </a:r>
          </a:p>
          <a:p>
            <a:pPr eaLnBrk="0" hangingPunct="0"/>
            <a:r>
              <a:rPr lang="en-US" sz="1600"/>
              <a:t>different cardinalities. </a:t>
            </a:r>
            <a:r>
              <a:rPr lang="he-IL" sz="2000">
                <a:cs typeface="Times New Roman" pitchFamily="18" charset="0"/>
                <a:sym typeface="Symbol" pitchFamily="18" charset="2"/>
              </a:rPr>
              <a:t>א</a:t>
            </a:r>
            <a:r>
              <a:rPr lang="en-US" sz="2000" baseline="-25000"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000">
                <a:sym typeface="Symbol" pitchFamily="18" charset="2"/>
              </a:rPr>
              <a:t> is </a:t>
            </a:r>
            <a:r>
              <a:rPr lang="en-US" sz="1600"/>
              <a:t>the cardinality of the natural numbers; the next larger cardinality is </a:t>
            </a:r>
          </a:p>
          <a:p>
            <a:pPr eaLnBrk="0" hangingPunct="0"/>
            <a:r>
              <a:rPr lang="en-US" sz="1600"/>
              <a:t>aleph-one </a:t>
            </a:r>
            <a:r>
              <a:rPr lang="he-IL" sz="2000">
                <a:cs typeface="Times New Roman" pitchFamily="18" charset="0"/>
                <a:sym typeface="Symbol" pitchFamily="18" charset="2"/>
              </a:rPr>
              <a:t>א</a:t>
            </a:r>
            <a:r>
              <a:rPr lang="en-US" sz="2000" baseline="-25000">
                <a:cs typeface="Times New Roman" pitchFamily="18" charset="0"/>
                <a:sym typeface="Symbol" pitchFamily="18" charset="2"/>
              </a:rPr>
              <a:t>1</a:t>
            </a:r>
            <a:r>
              <a:rPr lang="en-US" sz="1600"/>
              <a:t>, then, </a:t>
            </a:r>
            <a:r>
              <a:rPr lang="he-IL" sz="2000">
                <a:cs typeface="Times New Roman" pitchFamily="18" charset="0"/>
                <a:sym typeface="Symbol" pitchFamily="18" charset="2"/>
              </a:rPr>
              <a:t>א</a:t>
            </a:r>
            <a:r>
              <a:rPr lang="en-US" sz="2000" baseline="-25000"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 </a:t>
            </a:r>
            <a:r>
              <a:rPr lang="en-US" sz="1600"/>
              <a:t>and so on.</a:t>
            </a:r>
            <a:endParaRPr lang="en-US" sz="1800"/>
          </a:p>
        </p:txBody>
      </p:sp>
      <p:sp>
        <p:nvSpPr>
          <p:cNvPr id="49158" name="AutoShape 5" descr="\aleph_0"/>
          <p:cNvSpPr>
            <a:spLocks noChangeAspect="1" noChangeArrowheads="1"/>
          </p:cNvSpPr>
          <p:nvPr/>
        </p:nvSpPr>
        <p:spPr bwMode="auto">
          <a:xfrm>
            <a:off x="690563" y="30638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9" name="AutoShape 6" descr="\aleph_1"/>
          <p:cNvSpPr>
            <a:spLocks noChangeAspect="1" noChangeArrowheads="1"/>
          </p:cNvSpPr>
          <p:nvPr/>
        </p:nvSpPr>
        <p:spPr bwMode="auto">
          <a:xfrm>
            <a:off x="11485563" y="30638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AutoShape 7" descr="\aleph_2"/>
          <p:cNvSpPr>
            <a:spLocks noChangeAspect="1" noChangeArrowheads="1"/>
          </p:cNvSpPr>
          <p:nvPr/>
        </p:nvSpPr>
        <p:spPr bwMode="auto">
          <a:xfrm>
            <a:off x="12679363" y="30638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AutoShape 8" descr="\aleph_\alpha"/>
          <p:cNvSpPr>
            <a:spLocks noChangeAspect="1" noChangeArrowheads="1"/>
          </p:cNvSpPr>
          <p:nvPr/>
        </p:nvSpPr>
        <p:spPr bwMode="auto">
          <a:xfrm>
            <a:off x="4827588" y="3429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3284592-2EEF-44AF-90FC-05E51D1694A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Cardinality:</a:t>
            </a:r>
            <a:br>
              <a:rPr lang="en-US" smtClean="0"/>
            </a:br>
            <a:r>
              <a:rPr lang="en-US" smtClean="0"/>
              <a:t>Odd Positive Integers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953000"/>
          </a:xfrm>
        </p:spPr>
        <p:txBody>
          <a:bodyPr/>
          <a:lstStyle/>
          <a:p>
            <a:pPr marL="381000" indent="-381000" eaLnBrk="1" hangingPunct="1"/>
            <a:r>
              <a:rPr lang="en-US" smtClean="0"/>
              <a:t>Example: The set of odd positive integers is a countable set.</a:t>
            </a:r>
          </a:p>
          <a:p>
            <a:pPr marL="381000" indent="-381000" eaLnBrk="1" hangingPunct="1"/>
            <a:endParaRPr lang="en-US" smtClean="0"/>
          </a:p>
          <a:p>
            <a:pPr marL="381000" indent="-381000" eaLnBrk="1" hangingPunct="1"/>
            <a:r>
              <a:rPr lang="en-US" smtClean="0"/>
              <a:t>Let’s define the function  f, from Z</a:t>
            </a:r>
            <a:r>
              <a:rPr lang="en-US" baseline="30000" smtClean="0"/>
              <a:t>+</a:t>
            </a:r>
            <a:r>
              <a:rPr lang="en-US" smtClean="0"/>
              <a:t> to the set of odd positive numbers,</a:t>
            </a:r>
          </a:p>
          <a:p>
            <a:pPr marL="381000" indent="-381000" eaLnBrk="1" hangingPunct="1"/>
            <a:r>
              <a:rPr lang="en-US" smtClean="0"/>
              <a:t>		f(n) = 2 n -1 </a:t>
            </a:r>
          </a:p>
          <a:p>
            <a:pPr marL="381000" indent="-381000" eaLnBrk="1" hangingPunct="1"/>
            <a:endParaRPr lang="en-US" smtClean="0"/>
          </a:p>
          <a:p>
            <a:pPr marL="381000" indent="-381000" eaLnBrk="1" hangingPunct="1"/>
            <a:r>
              <a:rPr lang="en-US" smtClean="0"/>
              <a:t>We have to show that f is both one-to-one and onto. </a:t>
            </a:r>
          </a:p>
          <a:p>
            <a:pPr marL="381000" indent="-381000" eaLnBrk="1" hangingPunct="1"/>
            <a:endParaRPr lang="en-US" smtClean="0"/>
          </a:p>
          <a:p>
            <a:pPr marL="381000" indent="-381000" eaLnBrk="1" hangingPunct="1">
              <a:buFontTx/>
              <a:buAutoNum type="alphaLcParenR"/>
            </a:pPr>
            <a:r>
              <a:rPr lang="en-US" smtClean="0"/>
              <a:t>one-to-one</a:t>
            </a:r>
          </a:p>
          <a:p>
            <a:pPr marL="381000" indent="-381000" eaLnBrk="1" hangingPunct="1"/>
            <a:r>
              <a:rPr lang="en-US" smtClean="0"/>
              <a:t>Suppose f(n)= f(m)  </a:t>
            </a:r>
            <a:r>
              <a:rPr lang="en-US" smtClean="0">
                <a:sym typeface="Wingdings" pitchFamily="2" charset="2"/>
              </a:rPr>
              <a:t> 2n-1 = 2m-1  n=m</a:t>
            </a:r>
          </a:p>
          <a:p>
            <a:pPr marL="381000" indent="-381000" eaLnBrk="1" hangingPunct="1"/>
            <a:endParaRPr lang="en-US" smtClean="0">
              <a:sym typeface="Wingdings" pitchFamily="2" charset="2"/>
            </a:endParaRPr>
          </a:p>
          <a:p>
            <a:pPr marL="381000" indent="-381000" eaLnBrk="1" hangingPunct="1">
              <a:buFontTx/>
              <a:buAutoNum type="alphaLcParenR" startAt="2"/>
            </a:pPr>
            <a:r>
              <a:rPr lang="en-US" smtClean="0">
                <a:sym typeface="Wingdings" pitchFamily="2" charset="2"/>
              </a:rPr>
              <a:t>onto</a:t>
            </a:r>
          </a:p>
          <a:p>
            <a:pPr marL="381000" indent="-381000" eaLnBrk="1" hangingPunct="1"/>
            <a:r>
              <a:rPr lang="en-US" smtClean="0"/>
              <a:t>Suppose that t is an odd positive integer. Then t is 1 less than an even integer 2k, where k is a natural number. hence t=2k-1= f(k).</a:t>
            </a:r>
          </a:p>
          <a:p>
            <a:pPr marL="381000" indent="-381000" eaLnBrk="1" hangingPunct="1"/>
            <a:endParaRPr lang="en-US" smtClean="0"/>
          </a:p>
        </p:txBody>
      </p:sp>
    </p:spTree>
  </p:cSld>
  <p:clrMapOvr>
    <a:masterClrMapping/>
  </p:clrMapOvr>
  <p:transition spd="med" advTm="1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47772</TotalTime>
  <Words>882</Words>
  <Application>Microsoft Office PowerPoint</Application>
  <PresentationFormat>On-screen Show (4:3)</PresentationFormat>
  <Paragraphs>197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Equation</vt:lpstr>
      <vt:lpstr>Discrete Math CS 2800</vt:lpstr>
      <vt:lpstr>   Functions</vt:lpstr>
      <vt:lpstr>   Functions</vt:lpstr>
      <vt:lpstr> Functions</vt:lpstr>
      <vt:lpstr>   Functions - image &amp; preimage</vt:lpstr>
      <vt:lpstr>   Functions – one-to-one-correspondence or bijection</vt:lpstr>
      <vt:lpstr>   Infinite Cardinality</vt:lpstr>
      <vt:lpstr>   Infinite Cardinality</vt:lpstr>
      <vt:lpstr>Infinite Cardinality: Odd Positive Integers</vt:lpstr>
      <vt:lpstr>Infinite Cardinality: Odd Positive Integers</vt:lpstr>
      <vt:lpstr>Infinite Cardinality: Integers</vt:lpstr>
      <vt:lpstr>Infinite Cardinality: Rational Numbers</vt:lpstr>
      <vt:lpstr>Infinite Cardinality: Rational Numbers</vt:lpstr>
      <vt:lpstr>   Real Numbers: Uncountable</vt:lpstr>
      <vt:lpstr>   Real Numbers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1220</cp:revision>
  <dcterms:created xsi:type="dcterms:W3CDTF">1601-01-01T00:00:00Z</dcterms:created>
  <dcterms:modified xsi:type="dcterms:W3CDTF">2009-09-14T22:50:33Z</dcterms:modified>
</cp:coreProperties>
</file>