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415" r:id="rId2"/>
    <p:sldId id="288" r:id="rId3"/>
    <p:sldId id="412" r:id="rId4"/>
    <p:sldId id="290" r:id="rId5"/>
    <p:sldId id="291" r:id="rId6"/>
    <p:sldId id="293" r:id="rId7"/>
    <p:sldId id="295" r:id="rId8"/>
    <p:sldId id="297" r:id="rId9"/>
    <p:sldId id="298" r:id="rId10"/>
    <p:sldId id="299" r:id="rId11"/>
    <p:sldId id="301" r:id="rId12"/>
    <p:sldId id="302" r:id="rId13"/>
    <p:sldId id="303" r:id="rId14"/>
    <p:sldId id="304" r:id="rId15"/>
    <p:sldId id="305" r:id="rId16"/>
    <p:sldId id="306" r:id="rId17"/>
    <p:sldId id="307" r:id="rId18"/>
    <p:sldId id="334" r:id="rId19"/>
    <p:sldId id="335" r:id="rId20"/>
    <p:sldId id="336" r:id="rId21"/>
    <p:sldId id="337" r:id="rId22"/>
    <p:sldId id="338" r:id="rId23"/>
    <p:sldId id="339" r:id="rId24"/>
    <p:sldId id="308" r:id="rId25"/>
    <p:sldId id="309" r:id="rId26"/>
    <p:sldId id="310" r:id="rId27"/>
    <p:sldId id="340" r:id="rId28"/>
    <p:sldId id="341" r:id="rId29"/>
    <p:sldId id="342" r:id="rId30"/>
    <p:sldId id="311" r:id="rId31"/>
    <p:sldId id="312" r:id="rId32"/>
    <p:sldId id="313" r:id="rId33"/>
    <p:sldId id="314" r:id="rId34"/>
    <p:sldId id="343" r:id="rId35"/>
    <p:sldId id="344" r:id="rId36"/>
    <p:sldId id="345" r:id="rId37"/>
    <p:sldId id="346" r:id="rId38"/>
    <p:sldId id="347" r:id="rId39"/>
    <p:sldId id="316" r:id="rId40"/>
    <p:sldId id="317" r:id="rId41"/>
    <p:sldId id="318" r:id="rId42"/>
    <p:sldId id="319" r:id="rId43"/>
    <p:sldId id="348" r:id="rId44"/>
    <p:sldId id="320" r:id="rId45"/>
    <p:sldId id="321" r:id="rId46"/>
    <p:sldId id="322" r:id="rId47"/>
    <p:sldId id="323" r:id="rId48"/>
    <p:sldId id="350" r:id="rId49"/>
    <p:sldId id="349" r:id="rId50"/>
    <p:sldId id="351" r:id="rId51"/>
    <p:sldId id="324" r:id="rId52"/>
    <p:sldId id="325" r:id="rId53"/>
    <p:sldId id="326" r:id="rId54"/>
    <p:sldId id="327" r:id="rId55"/>
    <p:sldId id="328" r:id="rId56"/>
    <p:sldId id="329" r:id="rId57"/>
    <p:sldId id="330" r:id="rId58"/>
    <p:sldId id="331" r:id="rId59"/>
    <p:sldId id="332" r:id="rId60"/>
    <p:sldId id="333" r:id="rId61"/>
    <p:sldId id="315" r:id="rId62"/>
    <p:sldId id="376" r:id="rId63"/>
    <p:sldId id="352" r:id="rId64"/>
    <p:sldId id="353" r:id="rId65"/>
    <p:sldId id="354" r:id="rId66"/>
    <p:sldId id="377" r:id="rId67"/>
    <p:sldId id="378" r:id="rId68"/>
    <p:sldId id="355" r:id="rId69"/>
    <p:sldId id="379" r:id="rId70"/>
    <p:sldId id="356" r:id="rId71"/>
    <p:sldId id="380" r:id="rId72"/>
    <p:sldId id="381" r:id="rId73"/>
    <p:sldId id="382" r:id="rId74"/>
    <p:sldId id="383" r:id="rId75"/>
    <p:sldId id="384" r:id="rId76"/>
    <p:sldId id="385" r:id="rId77"/>
    <p:sldId id="386" r:id="rId78"/>
    <p:sldId id="387" r:id="rId79"/>
    <p:sldId id="388" r:id="rId80"/>
    <p:sldId id="389" r:id="rId81"/>
    <p:sldId id="357" r:id="rId82"/>
    <p:sldId id="358" r:id="rId83"/>
    <p:sldId id="390" r:id="rId84"/>
    <p:sldId id="359" r:id="rId85"/>
    <p:sldId id="391" r:id="rId86"/>
    <p:sldId id="392" r:id="rId87"/>
    <p:sldId id="360" r:id="rId88"/>
    <p:sldId id="361" r:id="rId89"/>
    <p:sldId id="393" r:id="rId90"/>
    <p:sldId id="394" r:id="rId91"/>
    <p:sldId id="362" r:id="rId92"/>
    <p:sldId id="396" r:id="rId93"/>
    <p:sldId id="397" r:id="rId94"/>
    <p:sldId id="363" r:id="rId95"/>
    <p:sldId id="364" r:id="rId96"/>
    <p:sldId id="365" r:id="rId97"/>
    <p:sldId id="398" r:id="rId98"/>
    <p:sldId id="399" r:id="rId99"/>
    <p:sldId id="400" r:id="rId100"/>
    <p:sldId id="401" r:id="rId101"/>
    <p:sldId id="402" r:id="rId102"/>
    <p:sldId id="403" r:id="rId103"/>
    <p:sldId id="404" r:id="rId104"/>
    <p:sldId id="366" r:id="rId105"/>
    <p:sldId id="405" r:id="rId106"/>
    <p:sldId id="406" r:id="rId107"/>
    <p:sldId id="407" r:id="rId108"/>
    <p:sldId id="367" r:id="rId109"/>
    <p:sldId id="368" r:id="rId110"/>
    <p:sldId id="408" r:id="rId111"/>
    <p:sldId id="409" r:id="rId112"/>
    <p:sldId id="369" r:id="rId113"/>
    <p:sldId id="411" r:id="rId114"/>
    <p:sldId id="370" r:id="rId1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660"/>
  </p:normalViewPr>
  <p:slideViewPr>
    <p:cSldViewPr>
      <p:cViewPr>
        <p:scale>
          <a:sx n="66" d="100"/>
          <a:sy n="66" d="100"/>
        </p:scale>
        <p:origin x="-1354"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73262-325E-44B7-9975-7666755BD405}" type="doc">
      <dgm:prSet loTypeId="urn:microsoft.com/office/officeart/2005/8/layout/pyramid4" loCatId="relationship" qsTypeId="urn:microsoft.com/office/officeart/2005/8/quickstyle/simple3" qsCatId="simple" csTypeId="urn:microsoft.com/office/officeart/2005/8/colors/colorful1" csCatId="colorful" phldr="1"/>
      <dgm:spPr/>
      <dgm:t>
        <a:bodyPr/>
        <a:lstStyle/>
        <a:p>
          <a:endParaRPr lang="en-IN"/>
        </a:p>
      </dgm:t>
    </dgm:pt>
    <dgm:pt modelId="{5FBE1658-BF3B-4BA8-9A55-5E6BE59A5C0E}">
      <dgm:prSet phldrT="[Text]"/>
      <dgm:spPr/>
      <dgm:t>
        <a:bodyPr/>
        <a:lstStyle/>
        <a:p>
          <a:r>
            <a:rPr lang="en-US" b="1" dirty="0" smtClean="0"/>
            <a:t>Time</a:t>
          </a:r>
          <a:endParaRPr lang="en-IN" b="1" dirty="0"/>
        </a:p>
      </dgm:t>
    </dgm:pt>
    <dgm:pt modelId="{81D8D073-94E7-4E16-A80E-E631BFD25257}" type="parTrans" cxnId="{DBD93602-4290-4E25-9137-6EC6EE5BECC5}">
      <dgm:prSet/>
      <dgm:spPr/>
      <dgm:t>
        <a:bodyPr/>
        <a:lstStyle/>
        <a:p>
          <a:endParaRPr lang="en-IN"/>
        </a:p>
      </dgm:t>
    </dgm:pt>
    <dgm:pt modelId="{17936EB6-C677-43E3-9BE4-5E4C9A317ECA}" type="sibTrans" cxnId="{DBD93602-4290-4E25-9137-6EC6EE5BECC5}">
      <dgm:prSet/>
      <dgm:spPr/>
      <dgm:t>
        <a:bodyPr/>
        <a:lstStyle/>
        <a:p>
          <a:endParaRPr lang="en-IN"/>
        </a:p>
      </dgm:t>
    </dgm:pt>
    <dgm:pt modelId="{70279CD9-2B95-4AE8-ACD9-D5197615CD4E}">
      <dgm:prSet phldrT="[Text]"/>
      <dgm:spPr/>
      <dgm:t>
        <a:bodyPr/>
        <a:lstStyle/>
        <a:p>
          <a:r>
            <a:rPr lang="en-US" b="1" dirty="0" smtClean="0"/>
            <a:t>Cost</a:t>
          </a:r>
          <a:endParaRPr lang="en-IN" b="1" dirty="0"/>
        </a:p>
      </dgm:t>
    </dgm:pt>
    <dgm:pt modelId="{F78DEBFA-1AB9-403F-BE3D-7638290CF604}" type="parTrans" cxnId="{2C25EEA6-8A39-45F3-8750-02FC9A185A9D}">
      <dgm:prSet/>
      <dgm:spPr/>
      <dgm:t>
        <a:bodyPr/>
        <a:lstStyle/>
        <a:p>
          <a:endParaRPr lang="en-IN"/>
        </a:p>
      </dgm:t>
    </dgm:pt>
    <dgm:pt modelId="{A0964286-A476-4FAA-964F-0ECEC26FC7FB}" type="sibTrans" cxnId="{2C25EEA6-8A39-45F3-8750-02FC9A185A9D}">
      <dgm:prSet/>
      <dgm:spPr/>
      <dgm:t>
        <a:bodyPr/>
        <a:lstStyle/>
        <a:p>
          <a:endParaRPr lang="en-IN"/>
        </a:p>
      </dgm:t>
    </dgm:pt>
    <dgm:pt modelId="{C85673EC-B7FF-47AC-9555-C879738FBF34}">
      <dgm:prSet phldrT="[Text]"/>
      <dgm:spPr/>
      <dgm:t>
        <a:bodyPr/>
        <a:lstStyle/>
        <a:p>
          <a:r>
            <a:rPr lang="en-US" b="1" dirty="0" smtClean="0"/>
            <a:t>Problem</a:t>
          </a:r>
          <a:endParaRPr lang="en-IN" b="1" dirty="0"/>
        </a:p>
      </dgm:t>
    </dgm:pt>
    <dgm:pt modelId="{D4E19442-6C4A-4991-8850-CFF1A3AC6BDB}" type="parTrans" cxnId="{61EAD83B-A6E0-41EC-BF76-2E07FDE79810}">
      <dgm:prSet/>
      <dgm:spPr/>
      <dgm:t>
        <a:bodyPr/>
        <a:lstStyle/>
        <a:p>
          <a:endParaRPr lang="en-IN"/>
        </a:p>
      </dgm:t>
    </dgm:pt>
    <dgm:pt modelId="{104AEC26-66F8-44F8-A599-6CD28320E49A}" type="sibTrans" cxnId="{61EAD83B-A6E0-41EC-BF76-2E07FDE79810}">
      <dgm:prSet/>
      <dgm:spPr/>
      <dgm:t>
        <a:bodyPr/>
        <a:lstStyle/>
        <a:p>
          <a:endParaRPr lang="en-IN"/>
        </a:p>
      </dgm:t>
    </dgm:pt>
    <dgm:pt modelId="{A6FF7CDF-BA00-440A-91BA-10B90AFFA578}">
      <dgm:prSet phldrT="[Text]"/>
      <dgm:spPr/>
      <dgm:t>
        <a:bodyPr/>
        <a:lstStyle/>
        <a:p>
          <a:r>
            <a:rPr lang="en-US" b="1" dirty="0" smtClean="0"/>
            <a:t>Performance</a:t>
          </a:r>
          <a:endParaRPr lang="en-IN" b="1" dirty="0"/>
        </a:p>
      </dgm:t>
    </dgm:pt>
    <dgm:pt modelId="{7FC982EA-99B3-49CC-A54B-42E477BB2B3F}" type="parTrans" cxnId="{94790B3D-C151-4CDB-8B02-63BFEBB99EEF}">
      <dgm:prSet/>
      <dgm:spPr/>
      <dgm:t>
        <a:bodyPr/>
        <a:lstStyle/>
        <a:p>
          <a:endParaRPr lang="en-IN"/>
        </a:p>
      </dgm:t>
    </dgm:pt>
    <dgm:pt modelId="{C6757851-575E-4849-B8D3-9C52B161157C}" type="sibTrans" cxnId="{94790B3D-C151-4CDB-8B02-63BFEBB99EEF}">
      <dgm:prSet/>
      <dgm:spPr/>
      <dgm:t>
        <a:bodyPr/>
        <a:lstStyle/>
        <a:p>
          <a:endParaRPr lang="en-IN"/>
        </a:p>
      </dgm:t>
    </dgm:pt>
    <dgm:pt modelId="{EFACD8EF-2912-44DD-A345-AAA770ED5F20}" type="pres">
      <dgm:prSet presAssocID="{F5173262-325E-44B7-9975-7666755BD405}" presName="compositeShape" presStyleCnt="0">
        <dgm:presLayoutVars>
          <dgm:chMax val="9"/>
          <dgm:dir/>
          <dgm:resizeHandles val="exact"/>
        </dgm:presLayoutVars>
      </dgm:prSet>
      <dgm:spPr/>
      <dgm:t>
        <a:bodyPr/>
        <a:lstStyle/>
        <a:p>
          <a:endParaRPr lang="en-IN"/>
        </a:p>
      </dgm:t>
    </dgm:pt>
    <dgm:pt modelId="{BAEFF5ED-5705-4BC8-87BD-F2356980DEE2}" type="pres">
      <dgm:prSet presAssocID="{F5173262-325E-44B7-9975-7666755BD405}" presName="triangle1" presStyleLbl="node1" presStyleIdx="0" presStyleCnt="4">
        <dgm:presLayoutVars>
          <dgm:bulletEnabled val="1"/>
        </dgm:presLayoutVars>
      </dgm:prSet>
      <dgm:spPr/>
      <dgm:t>
        <a:bodyPr/>
        <a:lstStyle/>
        <a:p>
          <a:endParaRPr lang="en-IN"/>
        </a:p>
      </dgm:t>
    </dgm:pt>
    <dgm:pt modelId="{C2024E1D-CE8C-42D4-B87A-7290741AA528}" type="pres">
      <dgm:prSet presAssocID="{F5173262-325E-44B7-9975-7666755BD405}" presName="triangle2" presStyleLbl="node1" presStyleIdx="1" presStyleCnt="4">
        <dgm:presLayoutVars>
          <dgm:bulletEnabled val="1"/>
        </dgm:presLayoutVars>
      </dgm:prSet>
      <dgm:spPr/>
      <dgm:t>
        <a:bodyPr/>
        <a:lstStyle/>
        <a:p>
          <a:endParaRPr lang="en-IN"/>
        </a:p>
      </dgm:t>
    </dgm:pt>
    <dgm:pt modelId="{A83EFA67-5CB2-4596-AA44-299EA6ADCDAC}" type="pres">
      <dgm:prSet presAssocID="{F5173262-325E-44B7-9975-7666755BD405}" presName="triangle3" presStyleLbl="node1" presStyleIdx="2" presStyleCnt="4">
        <dgm:presLayoutVars>
          <dgm:bulletEnabled val="1"/>
        </dgm:presLayoutVars>
      </dgm:prSet>
      <dgm:spPr/>
      <dgm:t>
        <a:bodyPr/>
        <a:lstStyle/>
        <a:p>
          <a:endParaRPr lang="en-IN"/>
        </a:p>
      </dgm:t>
    </dgm:pt>
    <dgm:pt modelId="{6CD9D14B-984B-4507-A00B-947939D168DC}" type="pres">
      <dgm:prSet presAssocID="{F5173262-325E-44B7-9975-7666755BD405}" presName="triangle4" presStyleLbl="node1" presStyleIdx="3" presStyleCnt="4">
        <dgm:presLayoutVars>
          <dgm:bulletEnabled val="1"/>
        </dgm:presLayoutVars>
      </dgm:prSet>
      <dgm:spPr/>
      <dgm:t>
        <a:bodyPr/>
        <a:lstStyle/>
        <a:p>
          <a:endParaRPr lang="en-IN"/>
        </a:p>
      </dgm:t>
    </dgm:pt>
  </dgm:ptLst>
  <dgm:cxnLst>
    <dgm:cxn modelId="{07075F56-D0E5-4432-8218-BEB4DAB77BE6}" type="presOf" srcId="{A6FF7CDF-BA00-440A-91BA-10B90AFFA578}" destId="{6CD9D14B-984B-4507-A00B-947939D168DC}" srcOrd="0" destOrd="0" presId="urn:microsoft.com/office/officeart/2005/8/layout/pyramid4"/>
    <dgm:cxn modelId="{DBD93602-4290-4E25-9137-6EC6EE5BECC5}" srcId="{F5173262-325E-44B7-9975-7666755BD405}" destId="{5FBE1658-BF3B-4BA8-9A55-5E6BE59A5C0E}" srcOrd="0" destOrd="0" parTransId="{81D8D073-94E7-4E16-A80E-E631BFD25257}" sibTransId="{17936EB6-C677-43E3-9BE4-5E4C9A317ECA}"/>
    <dgm:cxn modelId="{61EAD83B-A6E0-41EC-BF76-2E07FDE79810}" srcId="{F5173262-325E-44B7-9975-7666755BD405}" destId="{C85673EC-B7FF-47AC-9555-C879738FBF34}" srcOrd="2" destOrd="0" parTransId="{D4E19442-6C4A-4991-8850-CFF1A3AC6BDB}" sibTransId="{104AEC26-66F8-44F8-A599-6CD28320E49A}"/>
    <dgm:cxn modelId="{94790B3D-C151-4CDB-8B02-63BFEBB99EEF}" srcId="{F5173262-325E-44B7-9975-7666755BD405}" destId="{A6FF7CDF-BA00-440A-91BA-10B90AFFA578}" srcOrd="3" destOrd="0" parTransId="{7FC982EA-99B3-49CC-A54B-42E477BB2B3F}" sibTransId="{C6757851-575E-4849-B8D3-9C52B161157C}"/>
    <dgm:cxn modelId="{29AA2BD0-F63C-420E-B968-1169FFF3A3D0}" type="presOf" srcId="{C85673EC-B7FF-47AC-9555-C879738FBF34}" destId="{A83EFA67-5CB2-4596-AA44-299EA6ADCDAC}" srcOrd="0" destOrd="0" presId="urn:microsoft.com/office/officeart/2005/8/layout/pyramid4"/>
    <dgm:cxn modelId="{2C25EEA6-8A39-45F3-8750-02FC9A185A9D}" srcId="{F5173262-325E-44B7-9975-7666755BD405}" destId="{70279CD9-2B95-4AE8-ACD9-D5197615CD4E}" srcOrd="1" destOrd="0" parTransId="{F78DEBFA-1AB9-403F-BE3D-7638290CF604}" sibTransId="{A0964286-A476-4FAA-964F-0ECEC26FC7FB}"/>
    <dgm:cxn modelId="{413770B9-6B56-469C-BF5E-C198187134A1}" type="presOf" srcId="{5FBE1658-BF3B-4BA8-9A55-5E6BE59A5C0E}" destId="{BAEFF5ED-5705-4BC8-87BD-F2356980DEE2}" srcOrd="0" destOrd="0" presId="urn:microsoft.com/office/officeart/2005/8/layout/pyramid4"/>
    <dgm:cxn modelId="{B36C8FDB-CC89-41DC-A687-D2D1CC99BA9F}" type="presOf" srcId="{F5173262-325E-44B7-9975-7666755BD405}" destId="{EFACD8EF-2912-44DD-A345-AAA770ED5F20}" srcOrd="0" destOrd="0" presId="urn:microsoft.com/office/officeart/2005/8/layout/pyramid4"/>
    <dgm:cxn modelId="{749A1384-D4FB-44AD-9C98-320725F87A6C}" type="presOf" srcId="{70279CD9-2B95-4AE8-ACD9-D5197615CD4E}" destId="{C2024E1D-CE8C-42D4-B87A-7290741AA528}" srcOrd="0" destOrd="0" presId="urn:microsoft.com/office/officeart/2005/8/layout/pyramid4"/>
    <dgm:cxn modelId="{5B3024BF-6752-4C25-A44F-F436E6B53A70}" type="presParOf" srcId="{EFACD8EF-2912-44DD-A345-AAA770ED5F20}" destId="{BAEFF5ED-5705-4BC8-87BD-F2356980DEE2}" srcOrd="0" destOrd="0" presId="urn:microsoft.com/office/officeart/2005/8/layout/pyramid4"/>
    <dgm:cxn modelId="{1C6274D0-456A-4022-BF95-3D2D50A36BC9}" type="presParOf" srcId="{EFACD8EF-2912-44DD-A345-AAA770ED5F20}" destId="{C2024E1D-CE8C-42D4-B87A-7290741AA528}" srcOrd="1" destOrd="0" presId="urn:microsoft.com/office/officeart/2005/8/layout/pyramid4"/>
    <dgm:cxn modelId="{D02E84BC-8389-4F74-A8CE-CFCB7DDD12D3}" type="presParOf" srcId="{EFACD8EF-2912-44DD-A345-AAA770ED5F20}" destId="{A83EFA67-5CB2-4596-AA44-299EA6ADCDAC}" srcOrd="2" destOrd="0" presId="urn:microsoft.com/office/officeart/2005/8/layout/pyramid4"/>
    <dgm:cxn modelId="{EFFDC77A-93F7-4E51-A75F-DD7A98CB81E5}" type="presParOf" srcId="{EFACD8EF-2912-44DD-A345-AAA770ED5F20}" destId="{6CD9D14B-984B-4507-A00B-947939D168DC}" srcOrd="3" destOrd="0" presId="urn:microsoft.com/office/officeart/2005/8/layout/pyramid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EFF5ED-5705-4BC8-87BD-F2356980DEE2}">
      <dsp:nvSpPr>
        <dsp:cNvPr id="0" name=""/>
        <dsp:cNvSpPr/>
      </dsp:nvSpPr>
      <dsp:spPr>
        <a:xfrm>
          <a:off x="1035851" y="321470"/>
          <a:ext cx="2071702" cy="2071702"/>
        </a:xfrm>
        <a:prstGeom prst="triangl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Time</a:t>
          </a:r>
          <a:endParaRPr lang="en-IN" sz="1300" b="1" kern="1200" dirty="0"/>
        </a:p>
      </dsp:txBody>
      <dsp:txXfrm>
        <a:off x="1035851" y="321470"/>
        <a:ext cx="2071702" cy="2071702"/>
      </dsp:txXfrm>
    </dsp:sp>
    <dsp:sp modelId="{C2024E1D-CE8C-42D4-B87A-7290741AA528}">
      <dsp:nvSpPr>
        <dsp:cNvPr id="0" name=""/>
        <dsp:cNvSpPr/>
      </dsp:nvSpPr>
      <dsp:spPr>
        <a:xfrm>
          <a:off x="0" y="2393173"/>
          <a:ext cx="2071702" cy="2071702"/>
        </a:xfrm>
        <a:prstGeom prst="triangl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Cost</a:t>
          </a:r>
          <a:endParaRPr lang="en-IN" sz="1300" b="1" kern="1200" dirty="0"/>
        </a:p>
      </dsp:txBody>
      <dsp:txXfrm>
        <a:off x="0" y="2393173"/>
        <a:ext cx="2071702" cy="2071702"/>
      </dsp:txXfrm>
    </dsp:sp>
    <dsp:sp modelId="{A83EFA67-5CB2-4596-AA44-299EA6ADCDAC}">
      <dsp:nvSpPr>
        <dsp:cNvPr id="0" name=""/>
        <dsp:cNvSpPr/>
      </dsp:nvSpPr>
      <dsp:spPr>
        <a:xfrm rot="10800000">
          <a:off x="1035851" y="2393173"/>
          <a:ext cx="2071702" cy="2071702"/>
        </a:xfrm>
        <a:prstGeom prst="triangl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Problem</a:t>
          </a:r>
          <a:endParaRPr lang="en-IN" sz="1300" b="1" kern="1200" dirty="0"/>
        </a:p>
      </dsp:txBody>
      <dsp:txXfrm rot="10800000">
        <a:off x="1035851" y="2393173"/>
        <a:ext cx="2071702" cy="2071702"/>
      </dsp:txXfrm>
    </dsp:sp>
    <dsp:sp modelId="{6CD9D14B-984B-4507-A00B-947939D168DC}">
      <dsp:nvSpPr>
        <dsp:cNvPr id="0" name=""/>
        <dsp:cNvSpPr/>
      </dsp:nvSpPr>
      <dsp:spPr>
        <a:xfrm>
          <a:off x="2071702" y="2393173"/>
          <a:ext cx="2071702" cy="2071702"/>
        </a:xfrm>
        <a:prstGeom prst="triangl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Performance</a:t>
          </a:r>
          <a:endParaRPr lang="en-IN" sz="1300" b="1" kern="1200" dirty="0"/>
        </a:p>
      </dsp:txBody>
      <dsp:txXfrm>
        <a:off x="2071702" y="2393173"/>
        <a:ext cx="2071702" cy="207170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C0F2EC-A090-4CAC-995E-7ED0F71E31B0}" type="datetimeFigureOut">
              <a:rPr lang="en-US"/>
              <a:pPr>
                <a:defRPr/>
              </a:pPr>
              <a:t>8/25/2015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EBDCDFC-3BCC-4BCB-8CD0-592913786E60}"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30BD88D8-200E-4F14-B3DE-91FA61E50029}" type="datetimeFigureOut">
              <a:rPr lang="en-US"/>
              <a:pPr>
                <a:defRPr/>
              </a:pPr>
              <a:t>8/25/2015</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55DE604-6271-4750-BE34-74D02FF5A001}"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38C80142-C68C-4EB3-B9DA-B16E08E31EB1}" type="datetimeFigureOut">
              <a:rPr lang="en-US"/>
              <a:pPr>
                <a:defRPr/>
              </a:pPr>
              <a:t>8/25/2015</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E4385F78-2AB2-4274-84BE-FD15077F96C1}"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1605878A-80D6-438B-BF00-7ABE906EE56C}" type="datetimeFigureOut">
              <a:rPr lang="en-US"/>
              <a:pPr>
                <a:defRPr/>
              </a:pPr>
              <a:t>8/25/2015</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F9108B9D-2409-4A9E-B7BC-A4D53C212ED2}"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6E04F11B-3E0E-4933-BC97-33B59E75E1CA}" type="datetimeFigureOut">
              <a:rPr lang="en-US"/>
              <a:pPr>
                <a:defRPr/>
              </a:pPr>
              <a:t>8/25/2015</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C60024F-0667-431F-B534-08B30B137FC5}"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1380D6-F3F6-41C2-82DC-FD867786D7B6}" type="datetimeFigureOut">
              <a:rPr lang="en-US"/>
              <a:pPr>
                <a:defRPr/>
              </a:pPr>
              <a:t>8/25/2015</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05C85E3-6570-4465-A26F-5D479CD5C8F2}"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60967803-1661-4E92-A7E1-EBBA08377A69}" type="datetimeFigureOut">
              <a:rPr lang="en-US"/>
              <a:pPr>
                <a:defRPr/>
              </a:pPr>
              <a:t>8/25/2015</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F97AAC1E-89ED-4636-8321-6D3FD0E186F3}"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F72CB2A4-D3CD-48BC-9E62-AED28257BF9C}" type="datetimeFigureOut">
              <a:rPr lang="en-US"/>
              <a:pPr>
                <a:defRPr/>
              </a:pPr>
              <a:t>8/25/2015</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12E9BDB6-1A8D-4DDB-A95A-DBD9303C4DB7}"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1F7C5367-FC3A-4D6B-B91E-E7E92C07B2D6}" type="datetimeFigureOut">
              <a:rPr lang="en-US"/>
              <a:pPr>
                <a:defRPr/>
              </a:pPr>
              <a:t>8/25/2015</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92AFBECD-2125-4C87-BB8D-AECF405B9752}"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030F40-70FF-410F-A816-E69D5A81D90B}" type="datetimeFigureOut">
              <a:rPr lang="en-US"/>
              <a:pPr>
                <a:defRPr/>
              </a:pPr>
              <a:t>8/25/2015</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5CB0E37C-4BED-4528-BA39-5F270BCB6743}"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E8A0A7-D2F9-4608-A804-48291F2CEC51}" type="datetimeFigureOut">
              <a:rPr lang="en-US"/>
              <a:pPr>
                <a:defRPr/>
              </a:pPr>
              <a:t>8/25/2015</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EAD2BEC1-EBE1-40C6-9EBC-361548A8E1CD}"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9CCBCB-D87D-420F-BA47-C9D9D62DCBF5}" type="datetimeFigureOut">
              <a:rPr lang="en-US"/>
              <a:pPr>
                <a:defRPr/>
              </a:pPr>
              <a:t>8/25/2015</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9650D825-05AB-4369-BD01-882A6E267511}"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461C92-8A1E-4B61-B032-87323A00134A}" type="datetimeFigureOut">
              <a:rPr lang="en-US"/>
              <a:pPr>
                <a:defRPr/>
              </a:pPr>
              <a:t>8/25/2015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BA9BCFD-555D-4965-9A46-40AD11A9336A}"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png"/><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64488" cy="6555641"/>
          </a:xfrm>
          <a:prstGeom prst="rect">
            <a:avLst/>
          </a:prstGeom>
          <a:noFill/>
        </p:spPr>
        <p:txBody>
          <a:bodyPr wrap="square" rtlCol="0">
            <a:spAutoFit/>
          </a:bodyPr>
          <a:lstStyle/>
          <a:p>
            <a:r>
              <a:rPr lang="en-US" b="1" dirty="0" smtClean="0"/>
              <a:t>CPI 360: Decision Making and Problem Solving</a:t>
            </a:r>
          </a:p>
          <a:p>
            <a:endParaRPr lang="en-US" sz="1200" dirty="0" smtClean="0"/>
          </a:p>
          <a:p>
            <a:r>
              <a:rPr lang="en-US" sz="1200" dirty="0" smtClean="0"/>
              <a:t>The following slides were downloaded from slideshare.net from </a:t>
            </a:r>
            <a:r>
              <a:rPr lang="en-US" sz="1200" dirty="0" smtClean="0"/>
              <a:t>ashish1afmi </a:t>
            </a:r>
          </a:p>
          <a:p>
            <a:r>
              <a:rPr lang="en-US" sz="1200" dirty="0" smtClean="0"/>
              <a:t>Original slide numbers given. Add one to each to offset for </a:t>
            </a:r>
            <a:r>
              <a:rPr lang="en-US" sz="1200" smtClean="0"/>
              <a:t>this slide.</a:t>
            </a:r>
            <a:endParaRPr lang="en-US" sz="1200" dirty="0" smtClean="0"/>
          </a:p>
          <a:p>
            <a:endParaRPr lang="en-US" sz="1200" dirty="0" smtClean="0"/>
          </a:p>
          <a:p>
            <a:r>
              <a:rPr lang="en-US" b="1" dirty="0" smtClean="0"/>
              <a:t>Table of Contents</a:t>
            </a:r>
          </a:p>
          <a:p>
            <a:r>
              <a:rPr lang="en-US" dirty="0" smtClean="0"/>
              <a:t>1. What is PS &amp; DM?: Slide 4</a:t>
            </a:r>
          </a:p>
          <a:p>
            <a:r>
              <a:rPr lang="en-US" dirty="0" smtClean="0"/>
              <a:t>2. What does it involve? Skill, Tool, Process: Slide 11</a:t>
            </a:r>
          </a:p>
          <a:p>
            <a:r>
              <a:rPr lang="en-US" dirty="0" smtClean="0"/>
              <a:t>3. Problem Solving Procedure: Slide 23</a:t>
            </a:r>
          </a:p>
          <a:p>
            <a:r>
              <a:rPr lang="en-US" dirty="0" smtClean="0"/>
              <a:t>	3.1   Define</a:t>
            </a:r>
            <a:r>
              <a:rPr lang="en-US" dirty="0" smtClean="0"/>
              <a:t>: Slide 24</a:t>
            </a:r>
            <a:br>
              <a:rPr lang="en-US" dirty="0" smtClean="0"/>
            </a:br>
            <a:r>
              <a:rPr lang="en-US" dirty="0" smtClean="0"/>
              <a:t>	3.2   Info </a:t>
            </a:r>
            <a:r>
              <a:rPr lang="en-US" dirty="0" smtClean="0"/>
              <a:t>measures (quantitative/qualitative): Slide 28</a:t>
            </a:r>
            <a:br>
              <a:rPr lang="en-US" dirty="0" smtClean="0"/>
            </a:br>
            <a:r>
              <a:rPr lang="en-US" dirty="0" smtClean="0"/>
              <a:t>	3.3   Analyze </a:t>
            </a:r>
            <a:r>
              <a:rPr lang="en-US" dirty="0" smtClean="0"/>
              <a:t>(data analysis, process analysis, tools): Slide 38</a:t>
            </a:r>
            <a:br>
              <a:rPr lang="en-US" dirty="0" smtClean="0"/>
            </a:br>
            <a:r>
              <a:rPr lang="en-US" dirty="0" smtClean="0"/>
              <a:t>	3.4   Generate </a:t>
            </a:r>
            <a:r>
              <a:rPr lang="en-US" dirty="0" smtClean="0"/>
              <a:t>alternatives (vertical and lateral thinking): Slide 62</a:t>
            </a:r>
            <a:br>
              <a:rPr lang="en-US" dirty="0" smtClean="0"/>
            </a:br>
            <a:r>
              <a:rPr lang="en-US" dirty="0" smtClean="0"/>
              <a:t>	3.5   Select </a:t>
            </a:r>
            <a:r>
              <a:rPr lang="en-US" dirty="0" smtClean="0"/>
              <a:t>alternatives/Decision Making: Slide 73</a:t>
            </a:r>
            <a:br>
              <a:rPr lang="en-US" dirty="0" smtClean="0"/>
            </a:br>
            <a:r>
              <a:rPr lang="en-US" dirty="0" smtClean="0"/>
              <a:t>        </a:t>
            </a:r>
            <a:r>
              <a:rPr lang="en-US" dirty="0" smtClean="0"/>
              <a:t>		3.5.1   Environment</a:t>
            </a:r>
            <a:r>
              <a:rPr lang="en-US" dirty="0" smtClean="0"/>
              <a:t>: slide 78</a:t>
            </a:r>
            <a:br>
              <a:rPr lang="en-US" dirty="0" smtClean="0"/>
            </a:br>
            <a:r>
              <a:rPr lang="en-US" dirty="0" smtClean="0"/>
              <a:t>        </a:t>
            </a:r>
            <a:r>
              <a:rPr lang="en-US" dirty="0" smtClean="0"/>
              <a:t>		3.5.2   DM </a:t>
            </a:r>
            <a:r>
              <a:rPr lang="en-US" dirty="0" smtClean="0"/>
              <a:t>models (classical, behavioral): Slide 81</a:t>
            </a:r>
            <a:br>
              <a:rPr lang="en-US" dirty="0" smtClean="0"/>
            </a:br>
            <a:r>
              <a:rPr lang="en-US" dirty="0" smtClean="0"/>
              <a:t>        </a:t>
            </a:r>
            <a:r>
              <a:rPr lang="en-US" dirty="0" smtClean="0"/>
              <a:t>		3.5.3   DM </a:t>
            </a:r>
            <a:r>
              <a:rPr lang="en-US" dirty="0" smtClean="0"/>
              <a:t>realities: slide 87</a:t>
            </a:r>
            <a:br>
              <a:rPr lang="en-US" dirty="0" smtClean="0"/>
            </a:br>
            <a:r>
              <a:rPr lang="en-US" dirty="0" smtClean="0"/>
              <a:t>        </a:t>
            </a:r>
            <a:r>
              <a:rPr lang="en-US" dirty="0" smtClean="0"/>
              <a:t>		3.5.4   Authorities </a:t>
            </a:r>
            <a:r>
              <a:rPr lang="en-US" dirty="0" smtClean="0"/>
              <a:t>in </a:t>
            </a:r>
            <a:r>
              <a:rPr lang="en-US" dirty="0" smtClean="0"/>
              <a:t>DM: </a:t>
            </a:r>
            <a:r>
              <a:rPr lang="en-US" dirty="0" smtClean="0"/>
              <a:t>slide 91</a:t>
            </a:r>
            <a:br>
              <a:rPr lang="en-US" dirty="0" smtClean="0"/>
            </a:br>
            <a:r>
              <a:rPr lang="en-US" dirty="0" smtClean="0"/>
              <a:t>        </a:t>
            </a:r>
            <a:r>
              <a:rPr lang="en-US" dirty="0" smtClean="0"/>
              <a:t>		3.5.5   Influencing </a:t>
            </a:r>
            <a:r>
              <a:rPr lang="en-US" dirty="0" smtClean="0"/>
              <a:t>factors: slide 94</a:t>
            </a:r>
            <a:br>
              <a:rPr lang="en-US" dirty="0" smtClean="0"/>
            </a:br>
            <a:r>
              <a:rPr lang="en-US" dirty="0" smtClean="0"/>
              <a:t>        </a:t>
            </a:r>
            <a:r>
              <a:rPr lang="en-US" dirty="0" smtClean="0"/>
              <a:t>		3.5.6   6Cs</a:t>
            </a:r>
            <a:r>
              <a:rPr lang="en-US" dirty="0" smtClean="0"/>
              <a:t>: Slide 104</a:t>
            </a:r>
            <a:br>
              <a:rPr lang="en-US" dirty="0" smtClean="0"/>
            </a:br>
            <a:r>
              <a:rPr lang="en-US" dirty="0" smtClean="0"/>
              <a:t>        </a:t>
            </a:r>
            <a:r>
              <a:rPr lang="en-US" dirty="0" smtClean="0"/>
              <a:t>		3.5.7   Traps</a:t>
            </a:r>
            <a:r>
              <a:rPr lang="en-US" dirty="0" smtClean="0"/>
              <a:t>: Slide 107</a:t>
            </a:r>
            <a:br>
              <a:rPr lang="en-US" dirty="0" smtClean="0"/>
            </a:br>
            <a:r>
              <a:rPr lang="en-US" dirty="0" smtClean="0"/>
              <a:t>        </a:t>
            </a:r>
            <a:r>
              <a:rPr lang="en-US" dirty="0" smtClean="0"/>
              <a:t>		3.5.8   Financial </a:t>
            </a:r>
            <a:r>
              <a:rPr lang="en-US" dirty="0" smtClean="0"/>
              <a:t>tools for evaluation: Slide 109</a:t>
            </a:r>
            <a:br>
              <a:rPr lang="en-US" dirty="0" smtClean="0"/>
            </a:br>
            <a:r>
              <a:rPr lang="en-US" dirty="0" smtClean="0"/>
              <a:t>	3.6  Decide </a:t>
            </a:r>
            <a:r>
              <a:rPr lang="en-US" dirty="0" smtClean="0"/>
              <a:t>and implement: Slide 111</a:t>
            </a:r>
            <a:br>
              <a:rPr lang="en-US" dirty="0" smtClean="0"/>
            </a:br>
            <a:r>
              <a:rPr lang="en-US" dirty="0" smtClean="0"/>
              <a:t>4. Complex </a:t>
            </a:r>
            <a:r>
              <a:rPr lang="en-US" dirty="0" smtClean="0"/>
              <a:t>problem solving: Slide 113</a:t>
            </a:r>
          </a:p>
          <a:p>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24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0244" name="Content Placeholder 5"/>
          <p:cNvSpPr>
            <a:spLocks noGrp="1"/>
          </p:cNvSpPr>
          <p:nvPr>
            <p:ph idx="1"/>
          </p:nvPr>
        </p:nvSpPr>
        <p:spPr>
          <a:xfrm>
            <a:off x="457200" y="1214438"/>
            <a:ext cx="8229600" cy="5214937"/>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The act of </a:t>
            </a:r>
            <a:r>
              <a:rPr lang="en-US" sz="2000" b="1" smtClean="0">
                <a:solidFill>
                  <a:srgbClr val="0000FF"/>
                </a:solidFill>
                <a:latin typeface="Lucida Calligraphy" pitchFamily="66" charset="0"/>
                <a:ea typeface="Verdana" pitchFamily="34" charset="0"/>
                <a:cs typeface="Verdana" pitchFamily="34" charset="0"/>
              </a:rPr>
              <a:t>narrowing down the possibilities</a:t>
            </a:r>
            <a:r>
              <a:rPr lang="en-US" sz="2000" b="1" smtClean="0">
                <a:latin typeface="Verdana" pitchFamily="34" charset="0"/>
                <a:ea typeface="Verdana" pitchFamily="34" charset="0"/>
                <a:cs typeface="Verdana" pitchFamily="34" charset="0"/>
              </a:rPr>
              <a:t>, choosing a course of action and </a:t>
            </a:r>
            <a:r>
              <a:rPr lang="en-US" sz="2000" b="1" smtClean="0">
                <a:solidFill>
                  <a:srgbClr val="0000FF"/>
                </a:solidFill>
                <a:latin typeface="Lucida Calligraphy" pitchFamily="66" charset="0"/>
                <a:ea typeface="Verdana" pitchFamily="34" charset="0"/>
                <a:cs typeface="Verdana" pitchFamily="34" charset="0"/>
              </a:rPr>
              <a:t>determining</a:t>
            </a:r>
            <a:r>
              <a:rPr lang="en-US" sz="2000" b="1" smtClean="0">
                <a:latin typeface="Verdana" pitchFamily="34" charset="0"/>
                <a:ea typeface="Verdana" pitchFamily="34" charset="0"/>
                <a:cs typeface="Verdana" pitchFamily="34" charset="0"/>
              </a:rPr>
              <a:t> the action’s potential consequences.</a:t>
            </a:r>
            <a:endParaRPr lang="en-IN" sz="2000" b="1" smtClean="0">
              <a:latin typeface="Verdana" pitchFamily="34" charset="0"/>
              <a:ea typeface="Verdana" pitchFamily="34" charset="0"/>
              <a:cs typeface="Verdana" pitchFamily="34" charset="0"/>
            </a:endParaRPr>
          </a:p>
        </p:txBody>
      </p:sp>
      <p:sp>
        <p:nvSpPr>
          <p:cNvPr id="8" name="Title 6"/>
          <p:cNvSpPr>
            <a:spLocks noGrp="1"/>
          </p:cNvSpPr>
          <p:nvPr>
            <p:ph type="title"/>
          </p:nvPr>
        </p:nvSpPr>
        <p:spPr>
          <a:xfrm>
            <a:off x="0" y="142875"/>
            <a:ext cx="9144000" cy="1143000"/>
          </a:xfrm>
        </p:spPr>
        <p:txBody>
          <a:bodyPr rtlCol="0">
            <a:normAutofit fontScale="90000"/>
          </a:bodyPr>
          <a:lstStyle/>
          <a:p>
            <a:pPr eaLnBrk="1" fontAlgn="auto" hangingPunct="1">
              <a:spcAft>
                <a:spcPts val="0"/>
              </a:spcAft>
              <a:defRPr/>
            </a:pPr>
            <a:r>
              <a:rPr lang="en-US" b="1" dirty="0" smtClean="0">
                <a:solidFill>
                  <a:srgbClr val="FF0000"/>
                </a:solidFill>
                <a:latin typeface="Verdana" pitchFamily="34" charset="0"/>
                <a:ea typeface="Verdana" pitchFamily="34" charset="0"/>
                <a:cs typeface="Verdana" pitchFamily="34" charset="0"/>
              </a:rPr>
              <a:t>DEFINITION – Decision Making</a:t>
            </a:r>
            <a:endParaRPr lang="en-IN" b="1" dirty="0">
              <a:solidFill>
                <a:srgbClr val="FF0000"/>
              </a:solidFill>
              <a:latin typeface="Verdana" pitchFamily="34" charset="0"/>
              <a:ea typeface="Verdana" pitchFamily="34" charset="0"/>
              <a:cs typeface="Verdana" pitchFamily="34" charset="0"/>
            </a:endParaRPr>
          </a:p>
        </p:txBody>
      </p:sp>
      <p:sp>
        <p:nvSpPr>
          <p:cNvPr id="10" name="TextBox 9"/>
          <p:cNvSpPr txBox="1">
            <a:spLocks noChangeArrowheads="1"/>
          </p:cNvSpPr>
          <p:nvPr/>
        </p:nvSpPr>
        <p:spPr bwMode="auto">
          <a:xfrm>
            <a:off x="642938" y="2990850"/>
            <a:ext cx="3714750" cy="1938338"/>
          </a:xfrm>
          <a:prstGeom prst="rect">
            <a:avLst/>
          </a:prstGeom>
          <a:noFill/>
          <a:ln w="9525">
            <a:noFill/>
            <a:miter lim="800000"/>
            <a:headEnd/>
            <a:tailEnd/>
          </a:ln>
        </p:spPr>
        <p:txBody>
          <a:bodyPr>
            <a:spAutoFit/>
          </a:bodyPr>
          <a:lstStyle/>
          <a:p>
            <a:pPr algn="just"/>
            <a:r>
              <a:rPr lang="en-US" sz="2000" b="1">
                <a:solidFill>
                  <a:srgbClr val="C00000"/>
                </a:solidFill>
                <a:latin typeface="Lucida Calligraphy" pitchFamily="66" charset="0"/>
              </a:rPr>
              <a:t>“Its not a Problem </a:t>
            </a:r>
            <a:r>
              <a:rPr lang="en-US" sz="2000" b="1">
                <a:latin typeface="Lucida Calligraphy" pitchFamily="66" charset="0"/>
              </a:rPr>
              <a:t>that we have a Problem.</a:t>
            </a:r>
            <a:r>
              <a:rPr lang="en-US" sz="2000" b="1">
                <a:solidFill>
                  <a:srgbClr val="C00000"/>
                </a:solidFill>
                <a:latin typeface="Lucida Calligraphy" pitchFamily="66" charset="0"/>
              </a:rPr>
              <a:t>  It’s a Problem </a:t>
            </a:r>
            <a:r>
              <a:rPr lang="en-US" sz="2000" b="1">
                <a:solidFill>
                  <a:srgbClr val="0000FF"/>
                </a:solidFill>
                <a:latin typeface="Lucida Calligraphy" pitchFamily="66" charset="0"/>
              </a:rPr>
              <a:t>if we don’t deal with the Problem.</a:t>
            </a:r>
            <a:r>
              <a:rPr lang="en-US" sz="2000" b="1">
                <a:solidFill>
                  <a:srgbClr val="C00000"/>
                </a:solidFill>
                <a:latin typeface="Lucida Calligraphy" pitchFamily="66" charset="0"/>
              </a:rPr>
              <a:t>”</a:t>
            </a:r>
          </a:p>
          <a:p>
            <a:pPr algn="just"/>
            <a:endParaRPr lang="en-US" sz="2000" b="1">
              <a:latin typeface="Verdana" pitchFamily="34" charset="0"/>
            </a:endParaRPr>
          </a:p>
          <a:p>
            <a:pPr algn="r"/>
            <a:r>
              <a:rPr lang="en-US" sz="2000" b="1">
                <a:solidFill>
                  <a:srgbClr val="C00000"/>
                </a:solidFill>
                <a:latin typeface="Lucida Calligraphy" pitchFamily="66" charset="0"/>
              </a:rPr>
              <a:t>Mary Kay Utech</a:t>
            </a:r>
            <a:endParaRPr lang="en-IN" sz="2000" b="1">
              <a:solidFill>
                <a:srgbClr val="C00000"/>
              </a:solidFill>
              <a:latin typeface="Lucida Calligraphy" pitchFamily="66" charset="0"/>
            </a:endParaRPr>
          </a:p>
        </p:txBody>
      </p:sp>
      <p:pic>
        <p:nvPicPr>
          <p:cNvPr id="10247" name="Picture 10" descr="p4.jpg"/>
          <p:cNvPicPr>
            <a:picLocks noChangeAspect="1"/>
          </p:cNvPicPr>
          <p:nvPr/>
        </p:nvPicPr>
        <p:blipFill>
          <a:blip r:embed="rId4" cstate="print"/>
          <a:srcRect/>
          <a:stretch>
            <a:fillRect/>
          </a:stretch>
        </p:blipFill>
        <p:spPr bwMode="auto">
          <a:xfrm>
            <a:off x="4643438" y="2395538"/>
            <a:ext cx="2500312" cy="2890837"/>
          </a:xfrm>
          <a:prstGeom prst="rect">
            <a:avLst/>
          </a:prstGeom>
          <a:noFill/>
          <a:ln w="9525">
            <a:noFill/>
            <a:miter lim="800000"/>
            <a:headEnd/>
            <a:tailEnd/>
          </a:ln>
        </p:spPr>
      </p:pic>
      <p:pic>
        <p:nvPicPr>
          <p:cNvPr id="10248" name="Picture 11" descr="p6.jpg"/>
          <p:cNvPicPr>
            <a:picLocks noChangeAspect="1"/>
          </p:cNvPicPr>
          <p:nvPr/>
        </p:nvPicPr>
        <p:blipFill>
          <a:blip r:embed="rId5" cstate="print"/>
          <a:srcRect l="23395"/>
          <a:stretch>
            <a:fillRect/>
          </a:stretch>
        </p:blipFill>
        <p:spPr bwMode="auto">
          <a:xfrm rot="-308836">
            <a:off x="6932613" y="2627313"/>
            <a:ext cx="1182687" cy="247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240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357313"/>
            <a:ext cx="8229600" cy="5000625"/>
          </a:xfrm>
        </p:spPr>
        <p:txBody>
          <a:bodyPr/>
          <a:lstStyle/>
          <a:p>
            <a:pPr algn="just" eaLnBrk="1" hangingPunct="1">
              <a:buFont typeface="Arial" charset="0"/>
              <a:buNone/>
            </a:pPr>
            <a:r>
              <a:rPr lang="en-US" sz="2000" b="1" u="sng" smtClean="0">
                <a:solidFill>
                  <a:srgbClr val="0000FF"/>
                </a:solidFill>
                <a:latin typeface="Verdana" pitchFamily="34" charset="0"/>
                <a:ea typeface="Verdana" pitchFamily="34" charset="0"/>
                <a:cs typeface="Verdana" pitchFamily="34" charset="0"/>
              </a:rPr>
              <a:t>Ethical Decision Making Checklist: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Is my Action Legal?</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Is it Right?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Is it Beneficial?</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How would I feel if my Family found out about this?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How would I feel If my Decision were printed in the local newspapers?</a:t>
            </a:r>
          </a:p>
        </p:txBody>
      </p:sp>
      <p:sp>
        <p:nvSpPr>
          <p:cNvPr id="102405" name="Rectangle 3"/>
          <p:cNvSpPr>
            <a:spLocks noGrp="1" noChangeArrowheads="1"/>
          </p:cNvSpPr>
          <p:nvPr>
            <p:ph type="title"/>
          </p:nvPr>
        </p:nvSpPr>
        <p:spPr>
          <a:xfrm>
            <a:off x="0" y="0"/>
            <a:ext cx="9144000" cy="1143000"/>
          </a:xfrm>
        </p:spPr>
        <p:txBody>
          <a:bodyPr/>
          <a:lstStyle/>
          <a:p>
            <a:pPr eaLnBrk="1" hangingPunct="1"/>
            <a:r>
              <a:rPr lang="en-US" sz="4000" b="1" smtClean="0">
                <a:solidFill>
                  <a:srgbClr val="FF0000"/>
                </a:solidFill>
                <a:latin typeface="Verdana" pitchFamily="34" charset="0"/>
              </a:rPr>
              <a:t>How do Tech., Culture &amp; Ethics influence Decision Making?</a:t>
            </a:r>
          </a:p>
        </p:txBody>
      </p:sp>
      <p:pic>
        <p:nvPicPr>
          <p:cNvPr id="102406" name="Picture 6" descr="p6.jpg"/>
          <p:cNvPicPr>
            <a:picLocks noChangeAspect="1"/>
          </p:cNvPicPr>
          <p:nvPr/>
        </p:nvPicPr>
        <p:blipFill>
          <a:blip r:embed="rId4" cstate="print"/>
          <a:srcRect/>
          <a:stretch>
            <a:fillRect/>
          </a:stretch>
        </p:blipFill>
        <p:spPr bwMode="auto">
          <a:xfrm>
            <a:off x="6500813" y="1785938"/>
            <a:ext cx="1543050" cy="247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Scale>
                                      <p:cBhvr>
                                        <p:cTn id="1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2" end="2"/>
                                            </p:txEl>
                                          </p:spTgt>
                                        </p:tgtEl>
                                        <p:attrNameLst>
                                          <p:attrName>ppt_x</p:attrName>
                                          <p:attrName>ppt_y</p:attrName>
                                        </p:attrNameLst>
                                      </p:cBhvr>
                                    </p:animMotion>
                                    <p:animEffect transition="in" filter="fade">
                                      <p:cBhvr>
                                        <p:cTn id="16" dur="1000"/>
                                        <p:tgtEl>
                                          <p:spTgt spid="6">
                                            <p:txEl>
                                              <p:pRg st="2" end="2"/>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Scale>
                                      <p:cBhvr>
                                        <p:cTn id="19"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xEl>
                                              <p:pRg st="4" end="4"/>
                                            </p:txEl>
                                          </p:spTgt>
                                        </p:tgtEl>
                                        <p:attrNameLst>
                                          <p:attrName>ppt_x</p:attrName>
                                          <p:attrName>ppt_y</p:attrName>
                                        </p:attrNameLst>
                                      </p:cBhvr>
                                    </p:animMotion>
                                    <p:animEffect transition="in" filter="fade">
                                      <p:cBhvr>
                                        <p:cTn id="21" dur="1000"/>
                                        <p:tgtEl>
                                          <p:spTgt spid="6">
                                            <p:txEl>
                                              <p:pRg st="4" end="4"/>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Scale>
                                      <p:cBhvr>
                                        <p:cTn id="24"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xEl>
                                              <p:pRg st="6" end="6"/>
                                            </p:txEl>
                                          </p:spTgt>
                                        </p:tgtEl>
                                        <p:attrNameLst>
                                          <p:attrName>ppt_x</p:attrName>
                                          <p:attrName>ppt_y</p:attrName>
                                        </p:attrNameLst>
                                      </p:cBhvr>
                                    </p:animMotion>
                                    <p:animEffect transition="in" filter="fade">
                                      <p:cBhvr>
                                        <p:cTn id="26" dur="1000"/>
                                        <p:tgtEl>
                                          <p:spTgt spid="6">
                                            <p:txEl>
                                              <p:pRg st="6" end="6"/>
                                            </p:tx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Scale>
                                      <p:cBhvr>
                                        <p:cTn id="29"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xEl>
                                              <p:pRg st="8" end="8"/>
                                            </p:txEl>
                                          </p:spTgt>
                                        </p:tgtEl>
                                        <p:attrNameLst>
                                          <p:attrName>ppt_x</p:attrName>
                                          <p:attrName>ppt_y</p:attrName>
                                        </p:attrNameLst>
                                      </p:cBhvr>
                                    </p:animMotion>
                                    <p:animEffect transition="in" filter="fade">
                                      <p:cBhvr>
                                        <p:cTn id="31" dur="1000"/>
                                        <p:tgtEl>
                                          <p:spTgt spid="6">
                                            <p:txEl>
                                              <p:pRg st="8" end="8"/>
                                            </p:tx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6">
                                            <p:txEl>
                                              <p:pRg st="10" end="10"/>
                                            </p:txEl>
                                          </p:spTgt>
                                        </p:tgtEl>
                                        <p:attrNameLst>
                                          <p:attrName>style.visibility</p:attrName>
                                        </p:attrNameLst>
                                      </p:cBhvr>
                                      <p:to>
                                        <p:strVal val="visible"/>
                                      </p:to>
                                    </p:set>
                                    <p:animScale>
                                      <p:cBhvr>
                                        <p:cTn id="34" dur="1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
                                            <p:txEl>
                                              <p:pRg st="10" end="10"/>
                                            </p:txEl>
                                          </p:spTgt>
                                        </p:tgtEl>
                                        <p:attrNameLst>
                                          <p:attrName>ppt_x</p:attrName>
                                          <p:attrName>ppt_y</p:attrName>
                                        </p:attrNameLst>
                                      </p:cBhvr>
                                    </p:animMotion>
                                    <p:animEffect transition="in" filter="fade">
                                      <p:cBhvr>
                                        <p:cTn id="36"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342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03428" name="Content Placeholder 5"/>
          <p:cNvSpPr>
            <a:spLocks noGrp="1"/>
          </p:cNvSpPr>
          <p:nvPr>
            <p:ph idx="1"/>
          </p:nvPr>
        </p:nvSpPr>
        <p:spPr>
          <a:xfrm>
            <a:off x="457200" y="1357313"/>
            <a:ext cx="8229600" cy="5214937"/>
          </a:xfrm>
        </p:spPr>
        <p:txBody>
          <a:bodyPr/>
          <a:lstStyle/>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Suggestions for integrating ethical decision making into the firm.</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Develop a code of ethics and follow it.</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Establish procedures for reporting violations.</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Involve employees in identifying ethical issues.</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Monitor ethical performance.</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Reward ethical behavior.</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Publicizing ethical efforts.</a:t>
            </a:r>
          </a:p>
        </p:txBody>
      </p:sp>
      <p:sp>
        <p:nvSpPr>
          <p:cNvPr id="103429" name="Rectangle 3"/>
          <p:cNvSpPr>
            <a:spLocks noGrp="1" noChangeArrowheads="1"/>
          </p:cNvSpPr>
          <p:nvPr>
            <p:ph type="title"/>
          </p:nvPr>
        </p:nvSpPr>
        <p:spPr>
          <a:xfrm>
            <a:off x="0" y="0"/>
            <a:ext cx="9144000" cy="1143000"/>
          </a:xfrm>
        </p:spPr>
        <p:txBody>
          <a:bodyPr/>
          <a:lstStyle/>
          <a:p>
            <a:pPr eaLnBrk="1" hangingPunct="1"/>
            <a:r>
              <a:rPr lang="en-US" sz="4000" b="1" smtClean="0">
                <a:solidFill>
                  <a:srgbClr val="FF0000"/>
                </a:solidFill>
                <a:latin typeface="Verdana" pitchFamily="34" charset="0"/>
              </a:rPr>
              <a:t>How do Tech., Culture &amp; Ethics influence Decision Making?</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445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357313"/>
            <a:ext cx="8229600" cy="5214937"/>
          </a:xfrm>
        </p:spPr>
        <p:txBody>
          <a:bodyPr rtlCol="0">
            <a:normAutofit lnSpcReduction="10000"/>
          </a:bodyPr>
          <a:lstStyle/>
          <a:p>
            <a:pPr algn="just" eaLnBrk="1" fontAlgn="auto" hangingPunct="1">
              <a:spcAft>
                <a:spcPts val="0"/>
              </a:spcAft>
              <a:buFont typeface="Wingdings" pitchFamily="2" charset="2"/>
              <a:buChar char="Ø"/>
              <a:defRPr/>
            </a:pPr>
            <a:r>
              <a:rPr lang="en-US" sz="2000" b="1" dirty="0" smtClean="0">
                <a:solidFill>
                  <a:srgbClr val="0000FF"/>
                </a:solidFill>
                <a:latin typeface="Verdana" pitchFamily="34" charset="0"/>
                <a:ea typeface="Verdana" pitchFamily="34" charset="0"/>
                <a:cs typeface="Verdana" pitchFamily="34" charset="0"/>
              </a:rPr>
              <a:t>Implications of ethics for decision making.</a:t>
            </a:r>
          </a:p>
          <a:p>
            <a:pPr algn="just"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lvl="1" algn="just" eaLnBrk="1" fontAlgn="auto" hangingPunct="1">
              <a:spcAft>
                <a:spcPts val="0"/>
              </a:spcAft>
              <a:buFont typeface="Wingdings" pitchFamily="2" charset="2"/>
              <a:buChar char="Ø"/>
              <a:defRPr/>
            </a:pPr>
            <a:r>
              <a:rPr lang="en-US" sz="2000" b="1" dirty="0" smtClean="0">
                <a:solidFill>
                  <a:srgbClr val="C00000"/>
                </a:solidFill>
                <a:latin typeface="Verdana" pitchFamily="34" charset="0"/>
                <a:ea typeface="Verdana" pitchFamily="34" charset="0"/>
                <a:cs typeface="Verdana" pitchFamily="34" charset="0"/>
              </a:rPr>
              <a:t>Morality is involved in:</a:t>
            </a:r>
          </a:p>
          <a:p>
            <a:pPr lvl="1" algn="just"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lvl="2"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Choosing problems.</a:t>
            </a:r>
          </a:p>
          <a:p>
            <a:pPr lvl="2"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lvl="2"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Deciding who should be involved in making decisions.</a:t>
            </a:r>
          </a:p>
          <a:p>
            <a:pPr lvl="2"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lvl="2"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Estimating the impacts of decision alternatives.</a:t>
            </a:r>
          </a:p>
          <a:p>
            <a:pPr lvl="2"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lvl="2"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Selecting an alternative for implementation.</a:t>
            </a:r>
          </a:p>
          <a:p>
            <a:pPr lvl="2" algn="just" eaLnBrk="1" fontAlgn="auto" hangingPunct="1">
              <a:spcAft>
                <a:spcPts val="0"/>
              </a:spcAft>
              <a:buFont typeface="Arial" pitchFamily="34" charset="0"/>
              <a:buNone/>
              <a:defRPr/>
            </a:pPr>
            <a:endParaRPr lang="en-US" sz="1600" b="1" dirty="0" smtClean="0">
              <a:latin typeface="Verdana" pitchFamily="34" charset="0"/>
              <a:ea typeface="Verdana" pitchFamily="34" charset="0"/>
              <a:cs typeface="Verdana" pitchFamily="34" charset="0"/>
            </a:endParaRPr>
          </a:p>
          <a:p>
            <a:pPr lvl="1" algn="just" eaLnBrk="1" fontAlgn="auto" hangingPunct="1">
              <a:spcAft>
                <a:spcPts val="0"/>
              </a:spcAft>
              <a:buFont typeface="Wingdings" pitchFamily="2" charset="2"/>
              <a:buChar char="Ø"/>
              <a:defRPr/>
            </a:pPr>
            <a:r>
              <a:rPr lang="en-US" sz="2000" b="1" dirty="0" smtClean="0">
                <a:solidFill>
                  <a:srgbClr val="C00000"/>
                </a:solidFill>
                <a:latin typeface="Verdana" pitchFamily="34" charset="0"/>
                <a:ea typeface="Verdana" pitchFamily="34" charset="0"/>
                <a:cs typeface="Verdana" pitchFamily="34" charset="0"/>
              </a:rPr>
              <a:t>Moral conduct does not arise from after-the-fact embarrassment.</a:t>
            </a:r>
          </a:p>
        </p:txBody>
      </p:sp>
      <p:sp>
        <p:nvSpPr>
          <p:cNvPr id="104453" name="Rectangle 3"/>
          <p:cNvSpPr>
            <a:spLocks noGrp="1" noChangeArrowheads="1"/>
          </p:cNvSpPr>
          <p:nvPr>
            <p:ph type="title"/>
          </p:nvPr>
        </p:nvSpPr>
        <p:spPr>
          <a:xfrm>
            <a:off x="0" y="0"/>
            <a:ext cx="9144000" cy="1143000"/>
          </a:xfrm>
        </p:spPr>
        <p:txBody>
          <a:bodyPr/>
          <a:lstStyle/>
          <a:p>
            <a:pPr eaLnBrk="1" hangingPunct="1"/>
            <a:r>
              <a:rPr lang="en-US" sz="4000" b="1" smtClean="0">
                <a:solidFill>
                  <a:srgbClr val="FF0000"/>
                </a:solidFill>
                <a:latin typeface="Verdana" pitchFamily="34" charset="0"/>
              </a:rPr>
              <a:t>How do Tech., Culture &amp; Ethics influence Decision Making?</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547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05476"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9</a:t>
            </a:r>
          </a:p>
        </p:txBody>
      </p:sp>
      <p:sp>
        <p:nvSpPr>
          <p:cNvPr id="105477" name="Content Placeholder 7"/>
          <p:cNvSpPr>
            <a:spLocks noGrp="1"/>
          </p:cNvSpPr>
          <p:nvPr>
            <p:ph sz="half" idx="1"/>
          </p:nvPr>
        </p:nvSpPr>
        <p:spPr>
          <a:xfrm>
            <a:off x="676275" y="2214563"/>
            <a:ext cx="4610100" cy="2357437"/>
          </a:xfrm>
        </p:spPr>
        <p:txBody>
          <a:bodyPr/>
          <a:lstStyle/>
          <a:p>
            <a:pPr algn="just" eaLnBrk="1" hangingPunct="1">
              <a:buFont typeface="Arial" charset="0"/>
              <a:buNone/>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One of the best performing employees under you was caught carrying one stapler belonging to the company at the gate..</a:t>
            </a:r>
          </a:p>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p:txBody>
      </p:sp>
      <p:pic>
        <p:nvPicPr>
          <p:cNvPr id="105478" name="Content Placeholder 9" descr="decision pic 1.jpg"/>
          <p:cNvPicPr>
            <a:picLocks noGrp="1" noChangeAspect="1"/>
          </p:cNvPicPr>
          <p:nvPr>
            <p:ph sz="half" idx="2"/>
          </p:nvPr>
        </p:nvPicPr>
        <p:blipFill>
          <a:blip r:embed="rId4" cstate="print"/>
          <a:srcRect l="27499" t="14464" r="32321" b="18034"/>
          <a:stretch>
            <a:fillRect/>
          </a:stretch>
        </p:blipFill>
        <p:spPr>
          <a:xfrm>
            <a:off x="5572125" y="1500188"/>
            <a:ext cx="3214688" cy="4000500"/>
          </a:xfr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649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Construct.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Compile.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Collect.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Compare.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Consider.</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Commit.</a:t>
            </a:r>
            <a:endParaRPr lang="en-IN" sz="2000" b="1" smtClean="0">
              <a:latin typeface="Verdana" pitchFamily="34" charset="0"/>
              <a:ea typeface="Verdana" pitchFamily="34" charset="0"/>
              <a:cs typeface="Verdana" pitchFamily="34" charset="0"/>
            </a:endParaRPr>
          </a:p>
        </p:txBody>
      </p:sp>
      <p:sp>
        <p:nvSpPr>
          <p:cNvPr id="106501"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Six C’s of Decision Making</a:t>
            </a:r>
          </a:p>
        </p:txBody>
      </p:sp>
      <p:pic>
        <p:nvPicPr>
          <p:cNvPr id="106502" name="Picture 8" descr="11.jpg"/>
          <p:cNvPicPr>
            <a:picLocks noChangeAspect="1"/>
          </p:cNvPicPr>
          <p:nvPr/>
        </p:nvPicPr>
        <p:blipFill>
          <a:blip r:embed="rId4" cstate="print"/>
          <a:srcRect b="8730"/>
          <a:stretch>
            <a:fillRect/>
          </a:stretch>
        </p:blipFill>
        <p:spPr bwMode="auto">
          <a:xfrm>
            <a:off x="4857750" y="2000250"/>
            <a:ext cx="3571875" cy="300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Scale>
                                      <p:cBhvr>
                                        <p:cTn id="12"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3" end="3"/>
                                            </p:txEl>
                                          </p:spTgt>
                                        </p:tgtEl>
                                        <p:attrNameLst>
                                          <p:attrName>ppt_x</p:attrName>
                                          <p:attrName>ppt_y</p:attrName>
                                        </p:attrNameLst>
                                      </p:cBhvr>
                                    </p:animMotion>
                                    <p:animEffect transition="in" filter="fade">
                                      <p:cBhvr>
                                        <p:cTn id="14" dur="1000"/>
                                        <p:tgtEl>
                                          <p:spTgt spid="6">
                                            <p:txEl>
                                              <p:pRg st="3" end="3"/>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Scale>
                                      <p:cBhvr>
                                        <p:cTn id="17"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5" end="5"/>
                                            </p:txEl>
                                          </p:spTgt>
                                        </p:tgtEl>
                                        <p:attrNameLst>
                                          <p:attrName>ppt_x</p:attrName>
                                          <p:attrName>ppt_y</p:attrName>
                                        </p:attrNameLst>
                                      </p:cBhvr>
                                    </p:animMotion>
                                    <p:animEffect transition="in" filter="fade">
                                      <p:cBhvr>
                                        <p:cTn id="19" dur="1000"/>
                                        <p:tgtEl>
                                          <p:spTgt spid="6">
                                            <p:txEl>
                                              <p:pRg st="5" end="5"/>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Scale>
                                      <p:cBhvr>
                                        <p:cTn id="22"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7" end="7"/>
                                            </p:txEl>
                                          </p:spTgt>
                                        </p:tgtEl>
                                        <p:attrNameLst>
                                          <p:attrName>ppt_x</p:attrName>
                                          <p:attrName>ppt_y</p:attrName>
                                        </p:attrNameLst>
                                      </p:cBhvr>
                                    </p:animMotion>
                                    <p:animEffect transition="in" filter="fade">
                                      <p:cBhvr>
                                        <p:cTn id="24" dur="1000"/>
                                        <p:tgtEl>
                                          <p:spTgt spid="6">
                                            <p:txEl>
                                              <p:pRg st="7" end="7"/>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Scale>
                                      <p:cBhvr>
                                        <p:cTn id="27"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9" end="9"/>
                                            </p:txEl>
                                          </p:spTgt>
                                        </p:tgtEl>
                                        <p:attrNameLst>
                                          <p:attrName>ppt_x</p:attrName>
                                          <p:attrName>ppt_y</p:attrName>
                                        </p:attrNameLst>
                                      </p:cBhvr>
                                    </p:animMotion>
                                    <p:animEffect transition="in" filter="fade">
                                      <p:cBhvr>
                                        <p:cTn id="29" dur="1000"/>
                                        <p:tgtEl>
                                          <p:spTgt spid="6">
                                            <p:txEl>
                                              <p:pRg st="9" end="9"/>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Scale>
                                      <p:cBhvr>
                                        <p:cTn id="32" dur="1000" decel="50000" fill="hold">
                                          <p:stCondLst>
                                            <p:cond delay="0"/>
                                          </p:stCondLst>
                                        </p:cTn>
                                        <p:tgtEl>
                                          <p:spTgt spid="6">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xEl>
                                              <p:pRg st="11" end="11"/>
                                            </p:txEl>
                                          </p:spTgt>
                                        </p:tgtEl>
                                        <p:attrNameLst>
                                          <p:attrName>ppt_x</p:attrName>
                                          <p:attrName>ppt_y</p:attrName>
                                        </p:attrNameLst>
                                      </p:cBhvr>
                                    </p:animMotion>
                                    <p:animEffect transition="in" filter="fade">
                                      <p:cBhvr>
                                        <p:cTn id="34"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8" descr="11.jpg"/>
          <p:cNvPicPr>
            <a:picLocks noChangeAspect="1"/>
          </p:cNvPicPr>
          <p:nvPr/>
        </p:nvPicPr>
        <p:blipFill>
          <a:blip r:embed="rId2" cstate="print"/>
          <a:srcRect b="8730"/>
          <a:stretch>
            <a:fillRect/>
          </a:stretch>
        </p:blipFill>
        <p:spPr bwMode="auto">
          <a:xfrm>
            <a:off x="4857750" y="2000250"/>
            <a:ext cx="3571875" cy="3000375"/>
          </a:xfrm>
          <a:prstGeom prst="rect">
            <a:avLst/>
          </a:prstGeom>
          <a:noFill/>
          <a:ln w="9525">
            <a:noFill/>
            <a:miter lim="800000"/>
            <a:headEnd/>
            <a:tailEnd/>
          </a:ln>
        </p:spPr>
      </p:pic>
      <p:pic>
        <p:nvPicPr>
          <p:cNvPr id="107523"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7524"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5400675" cy="4525963"/>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Construct</a:t>
            </a:r>
            <a:r>
              <a:rPr lang="en-US" sz="2000" b="1" smtClean="0">
                <a:latin typeface="Verdana" pitchFamily="34" charset="0"/>
                <a:ea typeface="Verdana" pitchFamily="34" charset="0"/>
                <a:cs typeface="Verdana" pitchFamily="34" charset="0"/>
              </a:rPr>
              <a:t> a clear picture of precisely what must be decided.</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Compile</a:t>
            </a:r>
            <a:r>
              <a:rPr lang="en-US" sz="2000" b="1" smtClean="0">
                <a:latin typeface="Verdana" pitchFamily="34" charset="0"/>
                <a:ea typeface="Verdana" pitchFamily="34" charset="0"/>
                <a:cs typeface="Verdana" pitchFamily="34" charset="0"/>
              </a:rPr>
              <a:t> a list of requirements that must be met.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Collect</a:t>
            </a:r>
            <a:r>
              <a:rPr lang="en-US" sz="2000" b="1" smtClean="0">
                <a:latin typeface="Verdana" pitchFamily="34" charset="0"/>
                <a:ea typeface="Verdana" pitchFamily="34" charset="0"/>
                <a:cs typeface="Verdana" pitchFamily="34" charset="0"/>
              </a:rPr>
              <a:t> information on </a:t>
            </a:r>
          </a:p>
          <a:p>
            <a:pPr algn="just" eaLnBrk="1" hangingPunct="1">
              <a:buFont typeface="Arial" charset="0"/>
              <a:buNone/>
            </a:pPr>
            <a:r>
              <a:rPr lang="en-US" sz="2000" b="1" smtClean="0">
                <a:latin typeface="Verdana" pitchFamily="34" charset="0"/>
                <a:ea typeface="Verdana" pitchFamily="34" charset="0"/>
                <a:cs typeface="Verdana" pitchFamily="34" charset="0"/>
              </a:rPr>
              <a:t>	alternatives that meet the </a:t>
            </a:r>
          </a:p>
          <a:p>
            <a:pPr algn="just" eaLnBrk="1" hangingPunct="1">
              <a:buFont typeface="Arial" charset="0"/>
              <a:buNone/>
            </a:pPr>
            <a:r>
              <a:rPr lang="en-US" sz="2000" b="1" smtClean="0">
                <a:latin typeface="Verdana" pitchFamily="34" charset="0"/>
                <a:ea typeface="Verdana" pitchFamily="34" charset="0"/>
                <a:cs typeface="Verdana" pitchFamily="34" charset="0"/>
              </a:rPr>
              <a:t>	requirements.</a:t>
            </a:r>
          </a:p>
        </p:txBody>
      </p:sp>
      <p:sp>
        <p:nvSpPr>
          <p:cNvPr id="107526"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Six C’s of Decision 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Scale>
                                      <p:cBhvr>
                                        <p:cTn id="12"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3" end="3"/>
                                            </p:txEl>
                                          </p:spTgt>
                                        </p:tgtEl>
                                        <p:attrNameLst>
                                          <p:attrName>ppt_x</p:attrName>
                                          <p:attrName>ppt_y</p:attrName>
                                        </p:attrNameLst>
                                      </p:cBhvr>
                                    </p:animMotion>
                                    <p:animEffect transition="in" filter="fade">
                                      <p:cBhvr>
                                        <p:cTn id="14" dur="1000"/>
                                        <p:tgtEl>
                                          <p:spTgt spid="6">
                                            <p:txEl>
                                              <p:pRg st="3" end="3"/>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Scale>
                                      <p:cBhvr>
                                        <p:cTn id="17"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5" end="5"/>
                                            </p:txEl>
                                          </p:spTgt>
                                        </p:tgtEl>
                                        <p:attrNameLst>
                                          <p:attrName>ppt_x</p:attrName>
                                          <p:attrName>ppt_y</p:attrName>
                                        </p:attrNameLst>
                                      </p:cBhvr>
                                    </p:animMotion>
                                    <p:animEffect transition="in" filter="fade">
                                      <p:cBhvr>
                                        <p:cTn id="19" dur="1000"/>
                                        <p:tgtEl>
                                          <p:spTgt spid="6">
                                            <p:txEl>
                                              <p:pRg st="5" end="5"/>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Scale>
                                      <p:cBhvr>
                                        <p:cTn id="22"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6" end="6"/>
                                            </p:txEl>
                                          </p:spTgt>
                                        </p:tgtEl>
                                        <p:attrNameLst>
                                          <p:attrName>ppt_x</p:attrName>
                                          <p:attrName>ppt_y</p:attrName>
                                        </p:attrNameLst>
                                      </p:cBhvr>
                                    </p:animMotion>
                                    <p:animEffect transition="in" filter="fade">
                                      <p:cBhvr>
                                        <p:cTn id="24" dur="1000"/>
                                        <p:tgtEl>
                                          <p:spTgt spid="6">
                                            <p:txEl>
                                              <p:pRg st="6" end="6"/>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Scale>
                                      <p:cBhvr>
                                        <p:cTn id="27"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7" end="7"/>
                                            </p:txEl>
                                          </p:spTgt>
                                        </p:tgtEl>
                                        <p:attrNameLst>
                                          <p:attrName>ppt_x</p:attrName>
                                          <p:attrName>ppt_y</p:attrName>
                                        </p:attrNameLst>
                                      </p:cBhvr>
                                    </p:animMotion>
                                    <p:animEffect transition="in" filter="fade">
                                      <p:cBhvr>
                                        <p:cTn id="29"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8" descr="11.jpg"/>
          <p:cNvPicPr>
            <a:picLocks noChangeAspect="1"/>
          </p:cNvPicPr>
          <p:nvPr/>
        </p:nvPicPr>
        <p:blipFill>
          <a:blip r:embed="rId2" cstate="print"/>
          <a:srcRect b="8730"/>
          <a:stretch>
            <a:fillRect/>
          </a:stretch>
        </p:blipFill>
        <p:spPr bwMode="auto">
          <a:xfrm>
            <a:off x="4857750" y="2000250"/>
            <a:ext cx="3571875" cy="3000375"/>
          </a:xfrm>
          <a:prstGeom prst="rect">
            <a:avLst/>
          </a:prstGeom>
          <a:noFill/>
          <a:ln w="9525">
            <a:noFill/>
            <a:miter lim="800000"/>
            <a:headEnd/>
            <a:tailEnd/>
          </a:ln>
        </p:spPr>
      </p:pic>
      <p:pic>
        <p:nvPicPr>
          <p:cNvPr id="108547"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8548"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5400675" cy="4525963"/>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Compare </a:t>
            </a:r>
            <a:r>
              <a:rPr lang="en-US" sz="2000" b="1" smtClean="0">
                <a:latin typeface="Verdana" pitchFamily="34" charset="0"/>
                <a:ea typeface="Verdana" pitchFamily="34" charset="0"/>
                <a:cs typeface="Verdana" pitchFamily="34" charset="0"/>
              </a:rPr>
              <a:t>alternatives that meet the requirements.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Consider</a:t>
            </a:r>
            <a:r>
              <a:rPr lang="en-US" sz="2000" b="1" smtClean="0">
                <a:latin typeface="Verdana" pitchFamily="34" charset="0"/>
                <a:ea typeface="Verdana" pitchFamily="34" charset="0"/>
                <a:cs typeface="Verdana" pitchFamily="34" charset="0"/>
              </a:rPr>
              <a:t> the “What might go wrong” factor with each alternative.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Commit</a:t>
            </a:r>
            <a:r>
              <a:rPr lang="en-US" sz="2000" b="1" smtClean="0">
                <a:latin typeface="Verdana" pitchFamily="34" charset="0"/>
                <a:ea typeface="Verdana" pitchFamily="34" charset="0"/>
                <a:cs typeface="Verdana" pitchFamily="34" charset="0"/>
              </a:rPr>
              <a:t> to a decision and stick </a:t>
            </a:r>
          </a:p>
          <a:p>
            <a:pPr algn="just" eaLnBrk="1" hangingPunct="1">
              <a:buFont typeface="Arial" charset="0"/>
              <a:buNone/>
            </a:pPr>
            <a:r>
              <a:rPr lang="en-US" sz="2000" b="1" smtClean="0">
                <a:latin typeface="Verdana" pitchFamily="34" charset="0"/>
                <a:ea typeface="Verdana" pitchFamily="34" charset="0"/>
                <a:cs typeface="Verdana" pitchFamily="34" charset="0"/>
              </a:rPr>
              <a:t>	to it.</a:t>
            </a:r>
          </a:p>
        </p:txBody>
      </p:sp>
      <p:sp>
        <p:nvSpPr>
          <p:cNvPr id="108550"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Six C’s of Decision 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Scale>
                                      <p:cBhvr>
                                        <p:cTn id="12"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3" end="3"/>
                                            </p:txEl>
                                          </p:spTgt>
                                        </p:tgtEl>
                                        <p:attrNameLst>
                                          <p:attrName>ppt_x</p:attrName>
                                          <p:attrName>ppt_y</p:attrName>
                                        </p:attrNameLst>
                                      </p:cBhvr>
                                    </p:animMotion>
                                    <p:animEffect transition="in" filter="fade">
                                      <p:cBhvr>
                                        <p:cTn id="14" dur="1000"/>
                                        <p:tgtEl>
                                          <p:spTgt spid="6">
                                            <p:txEl>
                                              <p:pRg st="3" end="3"/>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Scale>
                                      <p:cBhvr>
                                        <p:cTn id="17"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5" end="5"/>
                                            </p:txEl>
                                          </p:spTgt>
                                        </p:tgtEl>
                                        <p:attrNameLst>
                                          <p:attrName>ppt_x</p:attrName>
                                          <p:attrName>ppt_y</p:attrName>
                                        </p:attrNameLst>
                                      </p:cBhvr>
                                    </p:animMotion>
                                    <p:animEffect transition="in" filter="fade">
                                      <p:cBhvr>
                                        <p:cTn id="19" dur="1000"/>
                                        <p:tgtEl>
                                          <p:spTgt spid="6">
                                            <p:txEl>
                                              <p:pRg st="5" end="5"/>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Scale>
                                      <p:cBhvr>
                                        <p:cTn id="22"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6" end="6"/>
                                            </p:txEl>
                                          </p:spTgt>
                                        </p:tgtEl>
                                        <p:attrNameLst>
                                          <p:attrName>ppt_x</p:attrName>
                                          <p:attrName>ppt_y</p:attrName>
                                        </p:attrNameLst>
                                      </p:cBhvr>
                                    </p:animMotion>
                                    <p:animEffect transition="in" filter="fade">
                                      <p:cBhvr>
                                        <p:cTn id="24"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8" descr="tired sm.jpg"/>
          <p:cNvPicPr>
            <a:picLocks noChangeAspect="1"/>
          </p:cNvPicPr>
          <p:nvPr/>
        </p:nvPicPr>
        <p:blipFill>
          <a:blip r:embed="rId2" cstate="print"/>
          <a:srcRect/>
          <a:stretch>
            <a:fillRect/>
          </a:stretch>
        </p:blipFill>
        <p:spPr bwMode="auto">
          <a:xfrm>
            <a:off x="6724650" y="1857375"/>
            <a:ext cx="2419350" cy="3857625"/>
          </a:xfrm>
          <a:prstGeom prst="rect">
            <a:avLst/>
          </a:prstGeom>
          <a:noFill/>
          <a:ln w="9525">
            <a:noFill/>
            <a:miter lim="800000"/>
            <a:headEnd/>
            <a:tailEnd/>
          </a:ln>
        </p:spPr>
      </p:pic>
      <p:pic>
        <p:nvPicPr>
          <p:cNvPr id="109571"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9572"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357313"/>
            <a:ext cx="6329363" cy="4857750"/>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Trying too hard to play it safe.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Letting fears and biases, tilt your thinking and analysis.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Getting lost in the minute aspects.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Craving unanimous approval.</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Trying to make decisions which are outside your realm of authority.</a:t>
            </a:r>
            <a:endParaRPr lang="en-IN" sz="2000" b="1" smtClean="0">
              <a:latin typeface="Verdana" pitchFamily="34" charset="0"/>
              <a:ea typeface="Verdana" pitchFamily="34" charset="0"/>
              <a:cs typeface="Verdana" pitchFamily="34" charset="0"/>
            </a:endParaRPr>
          </a:p>
        </p:txBody>
      </p:sp>
      <p:sp>
        <p:nvSpPr>
          <p:cNvPr id="109574"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Inherent System: Traps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Scale>
                                      <p:cBhvr>
                                        <p:cTn id="12"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3" end="3"/>
                                            </p:txEl>
                                          </p:spTgt>
                                        </p:tgtEl>
                                        <p:attrNameLst>
                                          <p:attrName>ppt_x</p:attrName>
                                          <p:attrName>ppt_y</p:attrName>
                                        </p:attrNameLst>
                                      </p:cBhvr>
                                    </p:animMotion>
                                    <p:animEffect transition="in" filter="fade">
                                      <p:cBhvr>
                                        <p:cTn id="14" dur="1000"/>
                                        <p:tgtEl>
                                          <p:spTgt spid="6">
                                            <p:txEl>
                                              <p:pRg st="3" end="3"/>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Scale>
                                      <p:cBhvr>
                                        <p:cTn id="17"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5" end="5"/>
                                            </p:txEl>
                                          </p:spTgt>
                                        </p:tgtEl>
                                        <p:attrNameLst>
                                          <p:attrName>ppt_x</p:attrName>
                                          <p:attrName>ppt_y</p:attrName>
                                        </p:attrNameLst>
                                      </p:cBhvr>
                                    </p:animMotion>
                                    <p:animEffect transition="in" filter="fade">
                                      <p:cBhvr>
                                        <p:cTn id="19" dur="1000"/>
                                        <p:tgtEl>
                                          <p:spTgt spid="6">
                                            <p:txEl>
                                              <p:pRg st="5" end="5"/>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Scale>
                                      <p:cBhvr>
                                        <p:cTn id="22"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7" end="7"/>
                                            </p:txEl>
                                          </p:spTgt>
                                        </p:tgtEl>
                                        <p:attrNameLst>
                                          <p:attrName>ppt_x</p:attrName>
                                          <p:attrName>ppt_y</p:attrName>
                                        </p:attrNameLst>
                                      </p:cBhvr>
                                    </p:animMotion>
                                    <p:animEffect transition="in" filter="fade">
                                      <p:cBhvr>
                                        <p:cTn id="24" dur="1000"/>
                                        <p:tgtEl>
                                          <p:spTgt spid="6">
                                            <p:txEl>
                                              <p:pRg st="7" end="7"/>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Scale>
                                      <p:cBhvr>
                                        <p:cTn id="27"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9" end="9"/>
                                            </p:txEl>
                                          </p:spTgt>
                                        </p:tgtEl>
                                        <p:attrNameLst>
                                          <p:attrName>ppt_x</p:attrName>
                                          <p:attrName>ppt_y</p:attrName>
                                        </p:attrNameLst>
                                      </p:cBhvr>
                                    </p:animMotion>
                                    <p:animEffect transition="in" filter="fade">
                                      <p:cBhvr>
                                        <p:cTn id="29"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8" descr="tired sm.jpg"/>
          <p:cNvPicPr>
            <a:picLocks noChangeAspect="1"/>
          </p:cNvPicPr>
          <p:nvPr/>
        </p:nvPicPr>
        <p:blipFill>
          <a:blip r:embed="rId2" cstate="print"/>
          <a:srcRect/>
          <a:stretch>
            <a:fillRect/>
          </a:stretch>
        </p:blipFill>
        <p:spPr bwMode="auto">
          <a:xfrm>
            <a:off x="6724650" y="1785938"/>
            <a:ext cx="2419350" cy="3929062"/>
          </a:xfrm>
          <a:prstGeom prst="rect">
            <a:avLst/>
          </a:prstGeom>
          <a:noFill/>
          <a:ln w="9525">
            <a:noFill/>
            <a:miter lim="800000"/>
            <a:headEnd/>
            <a:tailEnd/>
          </a:ln>
        </p:spPr>
      </p:pic>
      <p:pic>
        <p:nvPicPr>
          <p:cNvPr id="110595"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10596"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43063"/>
            <a:ext cx="6329363" cy="4857750"/>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Willing to begin with too little, inaccurate, or wrong information.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Overlooking viable alternatives or wasting time considering alternatives which have no realistic prospects.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Not following the 6 C’s.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Failing to clearly define the results you expect to achieve.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Worst of all, failing to reach a decision.</a:t>
            </a:r>
            <a:endParaRPr lang="en-IN" sz="2000" b="1" smtClean="0">
              <a:latin typeface="Verdana" pitchFamily="34" charset="0"/>
              <a:ea typeface="Verdana" pitchFamily="34" charset="0"/>
              <a:cs typeface="Verdana" pitchFamily="34" charset="0"/>
            </a:endParaRPr>
          </a:p>
        </p:txBody>
      </p:sp>
      <p:sp>
        <p:nvSpPr>
          <p:cNvPr id="110598"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Inherent System: Traps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Scale>
                                      <p:cBhvr>
                                        <p:cTn id="12"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2" end="2"/>
                                            </p:txEl>
                                          </p:spTgt>
                                        </p:tgtEl>
                                        <p:attrNameLst>
                                          <p:attrName>ppt_x</p:attrName>
                                          <p:attrName>ppt_y</p:attrName>
                                        </p:attrNameLst>
                                      </p:cBhvr>
                                    </p:animMotion>
                                    <p:animEffect transition="in" filter="fade">
                                      <p:cBhvr>
                                        <p:cTn id="14" dur="1000"/>
                                        <p:tgtEl>
                                          <p:spTgt spid="6">
                                            <p:txEl>
                                              <p:pRg st="2" end="2"/>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Scale>
                                      <p:cBhvr>
                                        <p:cTn id="17"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4" end="4"/>
                                            </p:txEl>
                                          </p:spTgt>
                                        </p:tgtEl>
                                        <p:attrNameLst>
                                          <p:attrName>ppt_x</p:attrName>
                                          <p:attrName>ppt_y</p:attrName>
                                        </p:attrNameLst>
                                      </p:cBhvr>
                                    </p:animMotion>
                                    <p:animEffect transition="in" filter="fade">
                                      <p:cBhvr>
                                        <p:cTn id="19" dur="1000"/>
                                        <p:tgtEl>
                                          <p:spTgt spid="6">
                                            <p:txEl>
                                              <p:pRg st="4" end="4"/>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Scale>
                                      <p:cBhvr>
                                        <p:cTn id="22"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6" end="6"/>
                                            </p:txEl>
                                          </p:spTgt>
                                        </p:tgtEl>
                                        <p:attrNameLst>
                                          <p:attrName>ppt_x</p:attrName>
                                          <p:attrName>ppt_y</p:attrName>
                                        </p:attrNameLst>
                                      </p:cBhvr>
                                    </p:animMotion>
                                    <p:animEffect transition="in" filter="fade">
                                      <p:cBhvr>
                                        <p:cTn id="24" dur="1000"/>
                                        <p:tgtEl>
                                          <p:spTgt spid="6">
                                            <p:txEl>
                                              <p:pRg st="6" end="6"/>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Scale>
                                      <p:cBhvr>
                                        <p:cTn id="27"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8" end="8"/>
                                            </p:txEl>
                                          </p:spTgt>
                                        </p:tgtEl>
                                        <p:attrNameLst>
                                          <p:attrName>ppt_x</p:attrName>
                                          <p:attrName>ppt_y</p:attrName>
                                        </p:attrNameLst>
                                      </p:cBhvr>
                                    </p:animMotion>
                                    <p:animEffect transition="in" filter="fade">
                                      <p:cBhvr>
                                        <p:cTn id="29"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10" descr="attempting to climb.jpg"/>
          <p:cNvPicPr>
            <a:picLocks noChangeAspect="1"/>
          </p:cNvPicPr>
          <p:nvPr/>
        </p:nvPicPr>
        <p:blipFill>
          <a:blip r:embed="rId2" cstate="print"/>
          <a:srcRect/>
          <a:stretch>
            <a:fillRect/>
          </a:stretch>
        </p:blipFill>
        <p:spPr bwMode="auto">
          <a:xfrm>
            <a:off x="5357813" y="3857625"/>
            <a:ext cx="1928812" cy="2071688"/>
          </a:xfrm>
          <a:prstGeom prst="rect">
            <a:avLst/>
          </a:prstGeom>
          <a:noFill/>
          <a:ln w="9525">
            <a:noFill/>
            <a:miter lim="800000"/>
            <a:headEnd/>
            <a:tailEnd/>
          </a:ln>
        </p:spPr>
      </p:pic>
      <p:pic>
        <p:nvPicPr>
          <p:cNvPr id="111619" name="Picture 8" descr="121.bmp"/>
          <p:cNvPicPr>
            <a:picLocks noChangeAspect="1"/>
          </p:cNvPicPr>
          <p:nvPr/>
        </p:nvPicPr>
        <p:blipFill>
          <a:blip r:embed="rId3" cstate="print"/>
          <a:srcRect l="23337"/>
          <a:stretch>
            <a:fillRect/>
          </a:stretch>
        </p:blipFill>
        <p:spPr bwMode="auto">
          <a:xfrm>
            <a:off x="6429375" y="2357438"/>
            <a:ext cx="2214563" cy="1643062"/>
          </a:xfrm>
          <a:prstGeom prst="rect">
            <a:avLst/>
          </a:prstGeom>
          <a:noFill/>
          <a:ln w="9525">
            <a:noFill/>
            <a:miter lim="800000"/>
            <a:headEnd/>
            <a:tailEnd/>
          </a:ln>
        </p:spPr>
      </p:pic>
      <p:pic>
        <p:nvPicPr>
          <p:cNvPr id="111620" name="Picture 9" descr="123.jpg"/>
          <p:cNvPicPr>
            <a:picLocks noChangeAspect="1"/>
          </p:cNvPicPr>
          <p:nvPr/>
        </p:nvPicPr>
        <p:blipFill>
          <a:blip r:embed="rId4" cstate="print"/>
          <a:srcRect l="60001"/>
          <a:stretch>
            <a:fillRect/>
          </a:stretch>
        </p:blipFill>
        <p:spPr bwMode="auto">
          <a:xfrm>
            <a:off x="5429250" y="2000250"/>
            <a:ext cx="1428750" cy="1214438"/>
          </a:xfrm>
          <a:prstGeom prst="rect">
            <a:avLst/>
          </a:prstGeom>
          <a:noFill/>
          <a:ln w="9525">
            <a:noFill/>
            <a:miter lim="800000"/>
            <a:headEnd/>
            <a:tailEnd/>
          </a:ln>
        </p:spPr>
      </p:pic>
      <p:pic>
        <p:nvPicPr>
          <p:cNvPr id="111621" name="Picture 4" descr="14.jpg"/>
          <p:cNvPicPr>
            <a:picLocks noChangeAspect="1"/>
          </p:cNvPicPr>
          <p:nvPr/>
        </p:nvPicPr>
        <p:blipFill>
          <a:blip r:embed="rId5"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11622" name="Picture 5" descr="logo.png"/>
          <p:cNvPicPr>
            <a:picLocks noChangeAspect="1"/>
          </p:cNvPicPr>
          <p:nvPr/>
        </p:nvPicPr>
        <p:blipFill>
          <a:blip r:embed="rId6"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4900613" cy="4525963"/>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ROI</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Pay Back</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NPV (Net Present Value)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IRR (Internal Rate of Return)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BEA (Break Even Analysis)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SA (Sensitivity Analysis)</a:t>
            </a:r>
            <a:endParaRPr lang="en-IN" sz="2000" b="1" smtClean="0">
              <a:latin typeface="Verdana" pitchFamily="34" charset="0"/>
              <a:ea typeface="Verdana" pitchFamily="34" charset="0"/>
              <a:cs typeface="Verdana" pitchFamily="34" charset="0"/>
            </a:endParaRPr>
          </a:p>
        </p:txBody>
      </p:sp>
      <p:sp>
        <p:nvSpPr>
          <p:cNvPr id="111624" name="Rectangle 3"/>
          <p:cNvSpPr>
            <a:spLocks noGrp="1" noChangeArrowheads="1"/>
          </p:cNvSpPr>
          <p:nvPr>
            <p:ph type="title"/>
          </p:nvPr>
        </p:nvSpPr>
        <p:spPr>
          <a:xfrm>
            <a:off x="0" y="274638"/>
            <a:ext cx="9144000" cy="1143000"/>
          </a:xfrm>
        </p:spPr>
        <p:txBody>
          <a:bodyPr/>
          <a:lstStyle/>
          <a:p>
            <a:pPr eaLnBrk="1" hangingPunct="1"/>
            <a:r>
              <a:rPr lang="en-US" sz="4000" b="1" smtClean="0">
                <a:solidFill>
                  <a:srgbClr val="FF0000"/>
                </a:solidFill>
                <a:latin typeface="Verdana" pitchFamily="34" charset="0"/>
              </a:rPr>
              <a:t>Financial Tools For Evaluating Alternatives</a:t>
            </a:r>
          </a:p>
        </p:txBody>
      </p:sp>
      <p:pic>
        <p:nvPicPr>
          <p:cNvPr id="111625" name="Picture 11" descr="Climbed after efforts.jpg"/>
          <p:cNvPicPr>
            <a:picLocks noChangeAspect="1"/>
          </p:cNvPicPr>
          <p:nvPr/>
        </p:nvPicPr>
        <p:blipFill>
          <a:blip r:embed="rId7" cstate="print"/>
          <a:srcRect b="5022"/>
          <a:stretch>
            <a:fillRect/>
          </a:stretch>
        </p:blipFill>
        <p:spPr bwMode="auto">
          <a:xfrm>
            <a:off x="7215188" y="3643313"/>
            <a:ext cx="1857375" cy="2071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Scale>
                                      <p:cBhvr>
                                        <p:cTn id="14"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3" end="3"/>
                                            </p:txEl>
                                          </p:spTgt>
                                        </p:tgtEl>
                                        <p:attrNameLst>
                                          <p:attrName>ppt_x</p:attrName>
                                          <p:attrName>ppt_y</p:attrName>
                                        </p:attrNameLst>
                                      </p:cBhvr>
                                    </p:animMotion>
                                    <p:animEffect transition="in" filter="fade">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Scale>
                                      <p:cBhvr>
                                        <p:cTn id="21"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5" end="5"/>
                                            </p:txEl>
                                          </p:spTgt>
                                        </p:tgtEl>
                                        <p:attrNameLst>
                                          <p:attrName>ppt_x</p:attrName>
                                          <p:attrName>ppt_y</p:attrName>
                                        </p:attrNameLst>
                                      </p:cBhvr>
                                    </p:animMotion>
                                    <p:animEffect transition="in" filter="fade">
                                      <p:cBhvr>
                                        <p:cTn id="23" dur="10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Scale>
                                      <p:cBhvr>
                                        <p:cTn id="28"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7" end="7"/>
                                            </p:txEl>
                                          </p:spTgt>
                                        </p:tgtEl>
                                        <p:attrNameLst>
                                          <p:attrName>ppt_x</p:attrName>
                                          <p:attrName>ppt_y</p:attrName>
                                        </p:attrNameLst>
                                      </p:cBhvr>
                                    </p:animMotion>
                                    <p:animEffect transition="in" filter="fade">
                                      <p:cBhvr>
                                        <p:cTn id="30" dur="10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Scale>
                                      <p:cBhvr>
                                        <p:cTn id="35"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9" end="9"/>
                                            </p:txEl>
                                          </p:spTgt>
                                        </p:tgtEl>
                                        <p:attrNameLst>
                                          <p:attrName>ppt_x</p:attrName>
                                          <p:attrName>ppt_y</p:attrName>
                                        </p:attrNameLst>
                                      </p:cBhvr>
                                    </p:animMotion>
                                    <p:animEffect transition="in" filter="fade">
                                      <p:cBhvr>
                                        <p:cTn id="37" dur="10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Scale>
                                      <p:cBhvr>
                                        <p:cTn id="42" dur="1000" decel="50000" fill="hold">
                                          <p:stCondLst>
                                            <p:cond delay="0"/>
                                          </p:stCondLst>
                                        </p:cTn>
                                        <p:tgtEl>
                                          <p:spTgt spid="6">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11" end="11"/>
                                            </p:txEl>
                                          </p:spTgt>
                                        </p:tgtEl>
                                        <p:attrNameLst>
                                          <p:attrName>ppt_x</p:attrName>
                                          <p:attrName>ppt_y</p:attrName>
                                        </p:attrNameLst>
                                      </p:cBhvr>
                                    </p:animMotion>
                                    <p:animEffect transition="in" filter="fade">
                                      <p:cBhvr>
                                        <p:cTn id="44"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126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1268" name="Content Placeholder 5"/>
          <p:cNvSpPr>
            <a:spLocks noGrp="1"/>
          </p:cNvSpPr>
          <p:nvPr>
            <p:ph idx="1"/>
          </p:nvPr>
        </p:nvSpPr>
        <p:spPr>
          <a:xfrm>
            <a:off x="457200" y="1600200"/>
            <a:ext cx="8229600" cy="4757738"/>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Problem Solving is a </a:t>
            </a:r>
            <a:r>
              <a:rPr lang="en-US" sz="2000" b="1" smtClean="0">
                <a:solidFill>
                  <a:srgbClr val="0000FF"/>
                </a:solidFill>
                <a:latin typeface="Verdana" pitchFamily="34" charset="0"/>
                <a:ea typeface="Verdana" pitchFamily="34" charset="0"/>
                <a:cs typeface="Verdana" pitchFamily="34" charset="0"/>
              </a:rPr>
              <a:t>Skill</a:t>
            </a:r>
            <a:r>
              <a:rPr lang="en-US" sz="2000" b="1" smtClean="0">
                <a:latin typeface="Verdana" pitchFamily="34" charset="0"/>
                <a:ea typeface="Verdana" pitchFamily="34" charset="0"/>
                <a:cs typeface="Verdana" pitchFamily="34" charset="0"/>
              </a:rPr>
              <a:t>, a </a:t>
            </a:r>
            <a:r>
              <a:rPr lang="en-US" sz="2000" b="1" smtClean="0">
                <a:solidFill>
                  <a:srgbClr val="0000FF"/>
                </a:solidFill>
                <a:latin typeface="Verdana" pitchFamily="34" charset="0"/>
                <a:ea typeface="Verdana" pitchFamily="34" charset="0"/>
                <a:cs typeface="Verdana" pitchFamily="34" charset="0"/>
              </a:rPr>
              <a:t>Tool</a:t>
            </a:r>
            <a:r>
              <a:rPr lang="en-US" sz="2000" b="1" smtClean="0">
                <a:latin typeface="Verdana" pitchFamily="34" charset="0"/>
                <a:ea typeface="Verdana" pitchFamily="34" charset="0"/>
                <a:cs typeface="Verdana" pitchFamily="34" charset="0"/>
              </a:rPr>
              <a:t> and a </a:t>
            </a:r>
            <a:r>
              <a:rPr lang="en-US" sz="2000" b="1" smtClean="0">
                <a:solidFill>
                  <a:srgbClr val="0000FF"/>
                </a:solidFill>
                <a:latin typeface="Verdana" pitchFamily="34" charset="0"/>
                <a:ea typeface="Verdana" pitchFamily="34" charset="0"/>
                <a:cs typeface="Verdana" pitchFamily="34" charset="0"/>
              </a:rPr>
              <a:t>Process</a:t>
            </a:r>
            <a:r>
              <a:rPr lang="en-US" sz="2000" b="1" smtClean="0">
                <a:latin typeface="Verdana" pitchFamily="34" charset="0"/>
                <a:ea typeface="Verdana" pitchFamily="34" charset="0"/>
                <a:cs typeface="Verdana" pitchFamily="34" charset="0"/>
              </a:rPr>
              <a: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It is a </a:t>
            </a:r>
            <a:r>
              <a:rPr lang="en-US" sz="2000" b="1" smtClean="0">
                <a:solidFill>
                  <a:srgbClr val="0000FF"/>
                </a:solidFill>
                <a:latin typeface="Verdana" pitchFamily="34" charset="0"/>
                <a:ea typeface="Verdana" pitchFamily="34" charset="0"/>
                <a:cs typeface="Verdana" pitchFamily="34" charset="0"/>
              </a:rPr>
              <a:t>Skill</a:t>
            </a:r>
            <a:r>
              <a:rPr lang="en-US" sz="2000" b="1" smtClean="0">
                <a:latin typeface="Verdana" pitchFamily="34" charset="0"/>
                <a:ea typeface="Verdana" pitchFamily="34" charset="0"/>
                <a:cs typeface="Verdana" pitchFamily="34" charset="0"/>
              </a:rPr>
              <a:t> because once you have learnt it you can use it repeatedly.</a:t>
            </a:r>
          </a:p>
          <a:p>
            <a:pPr algn="just" eaLnBrk="1" hangingPunct="1">
              <a:buFont typeface="Arial" charset="0"/>
              <a:buNone/>
            </a:pPr>
            <a:r>
              <a:rPr lang="en-US" sz="2000" b="1" smtClean="0">
                <a:latin typeface="Verdana" pitchFamily="34" charset="0"/>
                <a:ea typeface="Verdana" pitchFamily="34" charset="0"/>
                <a:cs typeface="Verdana" pitchFamily="34" charset="0"/>
              </a:rPr>
              <a:t> </a:t>
            </a:r>
          </a:p>
          <a:p>
            <a:pPr lvl="1" algn="just" eaLnBrk="1" hangingPunct="1">
              <a:buFont typeface="Wingdings" pitchFamily="2" charset="2"/>
              <a:buChar char="ü"/>
            </a:pPr>
            <a:r>
              <a:rPr lang="en-US" sz="1600" b="1" smtClean="0">
                <a:latin typeface="Lucida Calligraphy" pitchFamily="66" charset="0"/>
                <a:ea typeface="Verdana" pitchFamily="34" charset="0"/>
                <a:cs typeface="Verdana" pitchFamily="34" charset="0"/>
              </a:rPr>
              <a:t>Like the ability to ride a bicycle, or </a:t>
            </a:r>
          </a:p>
          <a:p>
            <a:pPr lvl="1" algn="just" eaLnBrk="1" hangingPunct="1">
              <a:buFont typeface="Wingdings" pitchFamily="2" charset="2"/>
              <a:buChar char="ü"/>
            </a:pPr>
            <a:r>
              <a:rPr lang="en-US" sz="1600" b="1" smtClean="0">
                <a:latin typeface="Lucida Calligraphy" pitchFamily="66" charset="0"/>
                <a:ea typeface="Verdana" pitchFamily="34" charset="0"/>
                <a:cs typeface="Verdana" pitchFamily="34" charset="0"/>
              </a:rPr>
              <a:t>Add numbers or </a:t>
            </a:r>
          </a:p>
          <a:p>
            <a:pPr lvl="1" algn="just" eaLnBrk="1" hangingPunct="1">
              <a:buFont typeface="Wingdings" pitchFamily="2" charset="2"/>
              <a:buChar char="ü"/>
            </a:pPr>
            <a:r>
              <a:rPr lang="en-US" sz="1600" b="1" smtClean="0">
                <a:latin typeface="Lucida Calligraphy" pitchFamily="66" charset="0"/>
                <a:ea typeface="Verdana" pitchFamily="34" charset="0"/>
                <a:cs typeface="Verdana" pitchFamily="34" charset="0"/>
              </a:rPr>
              <a:t>Speak a language. </a:t>
            </a:r>
            <a:endParaRPr lang="en-IN" sz="1600" b="1" smtClean="0">
              <a:latin typeface="Lucida Calligraphy" pitchFamily="66" charset="0"/>
              <a:ea typeface="Verdana" pitchFamily="34" charset="0"/>
              <a:cs typeface="Verdana" pitchFamily="34" charset="0"/>
            </a:endParaRPr>
          </a:p>
          <a:p>
            <a:pPr lvl="1" algn="just" eaLnBrk="1" hangingPunct="1">
              <a:buFont typeface="Wingdings" pitchFamily="2" charset="2"/>
              <a:buChar char="ü"/>
            </a:pPr>
            <a:endParaRPr lang="en-US" sz="16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It is a </a:t>
            </a:r>
            <a:r>
              <a:rPr lang="en-US" sz="2000" b="1" smtClean="0">
                <a:solidFill>
                  <a:srgbClr val="0000FF"/>
                </a:solidFill>
                <a:latin typeface="Verdana" pitchFamily="34" charset="0"/>
                <a:ea typeface="Verdana" pitchFamily="34" charset="0"/>
                <a:cs typeface="Verdana" pitchFamily="34" charset="0"/>
              </a:rPr>
              <a:t>Tool</a:t>
            </a:r>
            <a:r>
              <a:rPr lang="en-US" sz="2000" b="1" smtClean="0">
                <a:latin typeface="Verdana" pitchFamily="34" charset="0"/>
                <a:ea typeface="Verdana" pitchFamily="34" charset="0"/>
                <a:cs typeface="Verdana" pitchFamily="34" charset="0"/>
              </a:rPr>
              <a:t> because it can help you solve an immediate problem or to achieve a goal.</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It is also a </a:t>
            </a:r>
            <a:r>
              <a:rPr lang="en-US" sz="2000" b="1" smtClean="0">
                <a:solidFill>
                  <a:srgbClr val="0000FF"/>
                </a:solidFill>
                <a:latin typeface="Verdana" pitchFamily="34" charset="0"/>
                <a:ea typeface="Verdana" pitchFamily="34" charset="0"/>
                <a:cs typeface="Verdana" pitchFamily="34" charset="0"/>
              </a:rPr>
              <a:t>Process</a:t>
            </a:r>
            <a:r>
              <a:rPr lang="en-US" sz="2000" b="1" smtClean="0">
                <a:latin typeface="Verdana" pitchFamily="34" charset="0"/>
                <a:ea typeface="Verdana" pitchFamily="34" charset="0"/>
                <a:cs typeface="Verdana" pitchFamily="34" charset="0"/>
              </a:rPr>
              <a:t> because it involves taking a number of steps</a:t>
            </a:r>
          </a:p>
        </p:txBody>
      </p:sp>
      <p:sp>
        <p:nvSpPr>
          <p:cNvPr id="11269"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What does it Involve??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1264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12644"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10</a:t>
            </a:r>
          </a:p>
        </p:txBody>
      </p:sp>
      <p:sp>
        <p:nvSpPr>
          <p:cNvPr id="112645" name="Content Placeholder 7"/>
          <p:cNvSpPr>
            <a:spLocks noGrp="1"/>
          </p:cNvSpPr>
          <p:nvPr>
            <p:ph sz="half" idx="1"/>
          </p:nvPr>
        </p:nvSpPr>
        <p:spPr>
          <a:xfrm>
            <a:off x="676275" y="1643063"/>
            <a:ext cx="4610100" cy="3786187"/>
          </a:xfrm>
        </p:spPr>
        <p:txBody>
          <a:bodyPr/>
          <a:lstStyle/>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List 4 or 5 decisions you made at work / home regardless of their size or importance.  For each decision, consider whether you decision could have been handled in some other way.  Perhaps it could have been dealt with by someone else. Or perhaps there was not a decision to make at all.</a:t>
            </a:r>
          </a:p>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p:txBody>
      </p:sp>
      <p:pic>
        <p:nvPicPr>
          <p:cNvPr id="112646" name="Content Placeholder 9" descr="decision pic 1.jpg"/>
          <p:cNvPicPr>
            <a:picLocks noGrp="1" noChangeAspect="1"/>
          </p:cNvPicPr>
          <p:nvPr>
            <p:ph sz="half" idx="2"/>
          </p:nvPr>
        </p:nvPicPr>
        <p:blipFill>
          <a:blip r:embed="rId4" cstate="print"/>
          <a:srcRect l="27499" t="14464" r="32321" b="18034"/>
          <a:stretch>
            <a:fillRect/>
          </a:stretch>
        </p:blipFill>
        <p:spPr>
          <a:xfrm>
            <a:off x="5572125" y="1500188"/>
            <a:ext cx="3214688" cy="4000500"/>
          </a:xfr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1366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13668"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STEP 6</a:t>
            </a:r>
          </a:p>
        </p:txBody>
      </p:sp>
      <p:sp>
        <p:nvSpPr>
          <p:cNvPr id="113669" name="Content Placeholder 9"/>
          <p:cNvSpPr>
            <a:spLocks noGrp="1"/>
          </p:cNvSpPr>
          <p:nvPr>
            <p:ph sz="half" idx="2"/>
          </p:nvPr>
        </p:nvSpPr>
        <p:spPr>
          <a:xfrm>
            <a:off x="4676775" y="1260475"/>
            <a:ext cx="4038600" cy="4525963"/>
          </a:xfrm>
        </p:spPr>
        <p:txBody>
          <a:bodyPr/>
          <a:lstStyle/>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r>
              <a:rPr lang="en-US" sz="2000" b="1" smtClean="0">
                <a:latin typeface="Verdana" pitchFamily="34" charset="0"/>
                <a:ea typeface="Verdana" pitchFamily="34" charset="0"/>
                <a:cs typeface="Verdana" pitchFamily="34" charset="0"/>
              </a:rPr>
              <a:t>	</a:t>
            </a:r>
          </a:p>
          <a:p>
            <a:pPr eaLnBrk="1" hangingPunct="1">
              <a:buFont typeface="Arial" charset="0"/>
              <a:buNone/>
            </a:pPr>
            <a:endParaRPr lang="en-US" sz="2000" b="1" smtClean="0">
              <a:solidFill>
                <a:srgbClr val="FF0000"/>
              </a:solidFill>
              <a:latin typeface="Verdana" pitchFamily="34" charset="0"/>
              <a:ea typeface="Verdana" pitchFamily="34" charset="0"/>
              <a:cs typeface="Verdana" pitchFamily="34" charset="0"/>
            </a:endParaRPr>
          </a:p>
          <a:p>
            <a:pPr eaLnBrk="1" hangingPunct="1">
              <a:buFont typeface="Arial" charset="0"/>
              <a:buNone/>
            </a:pPr>
            <a:r>
              <a:rPr lang="en-US" sz="2000" b="1" smtClean="0">
                <a:solidFill>
                  <a:srgbClr val="FF0000"/>
                </a:solidFill>
                <a:latin typeface="Verdana" pitchFamily="34" charset="0"/>
                <a:ea typeface="Verdana" pitchFamily="34" charset="0"/>
                <a:cs typeface="Verdana" pitchFamily="34" charset="0"/>
              </a:rPr>
              <a:t>	</a:t>
            </a:r>
            <a:r>
              <a:rPr lang="en-US" b="1" smtClean="0">
                <a:solidFill>
                  <a:srgbClr val="FF0000"/>
                </a:solidFill>
                <a:latin typeface="Verdana" pitchFamily="34" charset="0"/>
                <a:ea typeface="Verdana" pitchFamily="34" charset="0"/>
                <a:cs typeface="Verdana" pitchFamily="34" charset="0"/>
              </a:rPr>
              <a:t>IMPLEMENT</a:t>
            </a:r>
          </a:p>
        </p:txBody>
      </p:sp>
      <p:pic>
        <p:nvPicPr>
          <p:cNvPr id="113670" name="Content Placeholder 10" descr="123Sol.jpg"/>
          <p:cNvPicPr>
            <a:picLocks noGrp="1" noChangeAspect="1"/>
          </p:cNvPicPr>
          <p:nvPr>
            <p:ph sz="half" idx="1"/>
          </p:nvPr>
        </p:nvPicPr>
        <p:blipFill>
          <a:blip r:embed="rId4" cstate="print"/>
          <a:srcRect r="28947" b="40259"/>
          <a:stretch>
            <a:fillRect/>
          </a:stretch>
        </p:blipFill>
        <p:spPr>
          <a:xfrm>
            <a:off x="500063" y="1714500"/>
            <a:ext cx="3786187" cy="3357563"/>
          </a:xfr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8" descr="Stickman with bargraph.jpg"/>
          <p:cNvPicPr>
            <a:picLocks noChangeAspect="1"/>
          </p:cNvPicPr>
          <p:nvPr/>
        </p:nvPicPr>
        <p:blipFill>
          <a:blip r:embed="rId2" cstate="print"/>
          <a:srcRect/>
          <a:stretch>
            <a:fillRect/>
          </a:stretch>
        </p:blipFill>
        <p:spPr bwMode="auto">
          <a:xfrm>
            <a:off x="2571750" y="1857375"/>
            <a:ext cx="4572000" cy="3071813"/>
          </a:xfrm>
          <a:prstGeom prst="rect">
            <a:avLst/>
          </a:prstGeom>
          <a:noFill/>
          <a:ln w="9525">
            <a:noFill/>
            <a:miter lim="800000"/>
            <a:headEnd/>
            <a:tailEnd/>
          </a:ln>
        </p:spPr>
      </p:pic>
      <p:pic>
        <p:nvPicPr>
          <p:cNvPr id="114691"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14692"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6357938" y="2786063"/>
            <a:ext cx="1928812" cy="3571875"/>
          </a:xfrm>
        </p:spPr>
        <p:txBody>
          <a:bodyPr/>
          <a:lstStyle/>
          <a:p>
            <a:pPr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r>
              <a:rPr lang="en-US" sz="2000" b="1" smtClean="0">
                <a:latin typeface="Verdana" pitchFamily="34" charset="0"/>
                <a:ea typeface="Verdana" pitchFamily="34" charset="0"/>
                <a:cs typeface="Verdana" pitchFamily="34" charset="0"/>
              </a:rPr>
              <a:t>Plan</a:t>
            </a:r>
          </a:p>
          <a:p>
            <a:pPr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r>
              <a:rPr lang="en-US" sz="2000" b="1" smtClean="0">
                <a:latin typeface="Verdana" pitchFamily="34" charset="0"/>
                <a:ea typeface="Verdana" pitchFamily="34" charset="0"/>
                <a:cs typeface="Verdana" pitchFamily="34" charset="0"/>
              </a:rPr>
              <a:t>Do</a:t>
            </a:r>
          </a:p>
          <a:p>
            <a:pPr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r>
              <a:rPr lang="en-US" sz="2000" b="1" smtClean="0">
                <a:latin typeface="Verdana" pitchFamily="34" charset="0"/>
                <a:ea typeface="Verdana" pitchFamily="34" charset="0"/>
                <a:cs typeface="Verdana" pitchFamily="34" charset="0"/>
              </a:rPr>
              <a:t>Check</a:t>
            </a:r>
          </a:p>
          <a:p>
            <a:pPr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r>
              <a:rPr lang="en-US" sz="2000" b="1" smtClean="0">
                <a:latin typeface="Verdana" pitchFamily="34" charset="0"/>
                <a:ea typeface="Verdana" pitchFamily="34" charset="0"/>
                <a:cs typeface="Verdana" pitchFamily="34" charset="0"/>
              </a:rPr>
              <a:t>Act</a:t>
            </a:r>
            <a:endParaRPr lang="en-IN" sz="2000" b="1" smtClean="0">
              <a:latin typeface="Verdana" pitchFamily="34" charset="0"/>
              <a:ea typeface="Verdana" pitchFamily="34" charset="0"/>
              <a:cs typeface="Verdana" pitchFamily="34" charset="0"/>
            </a:endParaRPr>
          </a:p>
        </p:txBody>
      </p:sp>
      <p:sp>
        <p:nvSpPr>
          <p:cNvPr id="114694"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Implement Process</a:t>
            </a:r>
          </a:p>
        </p:txBody>
      </p:sp>
      <p:sp>
        <p:nvSpPr>
          <p:cNvPr id="12" name="Right Arrow 11"/>
          <p:cNvSpPr/>
          <p:nvPr/>
        </p:nvSpPr>
        <p:spPr>
          <a:xfrm rot="1047238">
            <a:off x="2559050" y="4167188"/>
            <a:ext cx="1609725" cy="1651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3" name="Content Placeholder 5"/>
          <p:cNvSpPr txBox="1">
            <a:spLocks/>
          </p:cNvSpPr>
          <p:nvPr/>
        </p:nvSpPr>
        <p:spPr bwMode="auto">
          <a:xfrm>
            <a:off x="609600" y="1752600"/>
            <a:ext cx="3043238" cy="4525963"/>
          </a:xfrm>
          <a:prstGeom prst="rect">
            <a:avLst/>
          </a:prstGeom>
          <a:noFill/>
          <a:ln w="9525">
            <a:noFill/>
            <a:miter lim="800000"/>
            <a:headEnd/>
            <a:tailEnd/>
          </a:ln>
        </p:spPr>
        <p:txBody>
          <a:bodyPr/>
          <a:lstStyle/>
          <a:p>
            <a:pPr marL="342900" indent="-342900">
              <a:spcBef>
                <a:spcPct val="20000"/>
              </a:spcBef>
              <a:buFont typeface="Wingdings" pitchFamily="2" charset="2"/>
              <a:buChar char="Ø"/>
            </a:pPr>
            <a:endParaRPr lang="en-US" sz="2000" b="1">
              <a:latin typeface="Verdana" pitchFamily="34" charset="0"/>
            </a:endParaRPr>
          </a:p>
          <a:p>
            <a:pPr marL="342900" indent="-342900">
              <a:spcBef>
                <a:spcPct val="20000"/>
              </a:spcBef>
              <a:buFont typeface="Wingdings" pitchFamily="2" charset="2"/>
              <a:buChar char="Ø"/>
            </a:pPr>
            <a:endParaRPr lang="en-US" sz="2000" b="1">
              <a:latin typeface="Verdana" pitchFamily="34" charset="0"/>
            </a:endParaRPr>
          </a:p>
          <a:p>
            <a:pPr marL="342900" indent="-342900">
              <a:spcBef>
                <a:spcPct val="20000"/>
              </a:spcBef>
              <a:buFont typeface="Wingdings" pitchFamily="2" charset="2"/>
              <a:buChar char="Ø"/>
            </a:pPr>
            <a:r>
              <a:rPr lang="en-US" sz="2000" b="1">
                <a:latin typeface="Verdana" pitchFamily="34" charset="0"/>
              </a:rPr>
              <a:t>Communicate</a:t>
            </a:r>
          </a:p>
          <a:p>
            <a:pPr marL="342900" indent="-342900">
              <a:spcBef>
                <a:spcPct val="20000"/>
              </a:spcBef>
              <a:buFont typeface="Wingdings" pitchFamily="2" charset="2"/>
              <a:buChar char="Ø"/>
            </a:pPr>
            <a:endParaRPr lang="en-US" sz="2000" b="1">
              <a:latin typeface="Verdana" pitchFamily="34" charset="0"/>
            </a:endParaRPr>
          </a:p>
          <a:p>
            <a:pPr marL="342900" indent="-342900">
              <a:spcBef>
                <a:spcPct val="20000"/>
              </a:spcBef>
              <a:buFont typeface="Wingdings" pitchFamily="2" charset="2"/>
              <a:buChar char="Ø"/>
            </a:pPr>
            <a:r>
              <a:rPr lang="en-US" sz="2000" b="1">
                <a:latin typeface="Verdana" pitchFamily="34" charset="0"/>
              </a:rPr>
              <a:t>Train</a:t>
            </a:r>
          </a:p>
          <a:p>
            <a:pPr marL="342900" indent="-342900">
              <a:spcBef>
                <a:spcPct val="20000"/>
              </a:spcBef>
              <a:buFont typeface="Wingdings" pitchFamily="2" charset="2"/>
              <a:buChar char="Ø"/>
            </a:pPr>
            <a:endParaRPr lang="en-US" sz="2000" b="1">
              <a:latin typeface="Verdana" pitchFamily="34" charset="0"/>
            </a:endParaRPr>
          </a:p>
          <a:p>
            <a:pPr marL="342900" indent="-342900">
              <a:spcBef>
                <a:spcPct val="20000"/>
              </a:spcBef>
              <a:buFont typeface="Wingdings" pitchFamily="2" charset="2"/>
              <a:buChar char="Ø"/>
            </a:pPr>
            <a:r>
              <a:rPr lang="en-US" sz="2000" b="1">
                <a:latin typeface="Verdana" pitchFamily="34" charset="0"/>
              </a:rPr>
              <a:t>Execute</a:t>
            </a:r>
          </a:p>
          <a:p>
            <a:pPr marL="342900" indent="-342900">
              <a:spcBef>
                <a:spcPct val="20000"/>
              </a:spcBef>
              <a:buFont typeface="Wingdings" pitchFamily="2" charset="2"/>
              <a:buChar char="Ø"/>
            </a:pPr>
            <a:endParaRPr lang="en-US" sz="2000" b="1">
              <a:latin typeface="Verdana" pitchFamily="34" charset="0"/>
            </a:endParaRPr>
          </a:p>
          <a:p>
            <a:pPr marL="342900" indent="-342900">
              <a:spcBef>
                <a:spcPct val="20000"/>
              </a:spcBef>
              <a:buFont typeface="Wingdings" pitchFamily="2" charset="2"/>
              <a:buChar char="Ø"/>
            </a:pPr>
            <a:r>
              <a:rPr lang="en-US" sz="2000" b="1">
                <a:latin typeface="Verdana" pitchFamily="34" charset="0"/>
              </a:rPr>
              <a:t>Review</a:t>
            </a:r>
            <a:endParaRPr lang="en-IN" sz="2000" b="1">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Scale>
                                      <p:cBhvr>
                                        <p:cTn id="7" dur="1000" decel="50000" fill="hold">
                                          <p:stCondLst>
                                            <p:cond delay="0"/>
                                          </p:stCondLst>
                                        </p:cTn>
                                        <p:tgtEl>
                                          <p:spTgt spid="1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xEl>
                                              <p:pRg st="2" end="2"/>
                                            </p:txEl>
                                          </p:spTgt>
                                        </p:tgtEl>
                                        <p:attrNameLst>
                                          <p:attrName>ppt_x</p:attrName>
                                          <p:attrName>ppt_y</p:attrName>
                                        </p:attrNameLst>
                                      </p:cBhvr>
                                    </p:animMotion>
                                    <p:animEffect transition="in" filter="fade">
                                      <p:cBhvr>
                                        <p:cTn id="9" dur="1000"/>
                                        <p:tgtEl>
                                          <p:spTgt spid="13">
                                            <p:txEl>
                                              <p:pRg st="2" end="2"/>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Scale>
                                      <p:cBhvr>
                                        <p:cTn id="12" dur="1000" decel="50000" fill="hold">
                                          <p:stCondLst>
                                            <p:cond delay="0"/>
                                          </p:stCondLst>
                                        </p:cTn>
                                        <p:tgtEl>
                                          <p:spTgt spid="1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xEl>
                                              <p:pRg st="4" end="4"/>
                                            </p:txEl>
                                          </p:spTgt>
                                        </p:tgtEl>
                                        <p:attrNameLst>
                                          <p:attrName>ppt_x</p:attrName>
                                          <p:attrName>ppt_y</p:attrName>
                                        </p:attrNameLst>
                                      </p:cBhvr>
                                    </p:animMotion>
                                    <p:animEffect transition="in" filter="fade">
                                      <p:cBhvr>
                                        <p:cTn id="14" dur="1000"/>
                                        <p:tgtEl>
                                          <p:spTgt spid="13">
                                            <p:txEl>
                                              <p:pRg st="4" end="4"/>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Scale>
                                      <p:cBhvr>
                                        <p:cTn id="17" dur="1000" decel="50000" fill="hold">
                                          <p:stCondLst>
                                            <p:cond delay="0"/>
                                          </p:stCondLst>
                                        </p:cTn>
                                        <p:tgtEl>
                                          <p:spTgt spid="1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xEl>
                                              <p:pRg st="6" end="6"/>
                                            </p:txEl>
                                          </p:spTgt>
                                        </p:tgtEl>
                                        <p:attrNameLst>
                                          <p:attrName>ppt_x</p:attrName>
                                          <p:attrName>ppt_y</p:attrName>
                                        </p:attrNameLst>
                                      </p:cBhvr>
                                    </p:animMotion>
                                    <p:animEffect transition="in" filter="fade">
                                      <p:cBhvr>
                                        <p:cTn id="19" dur="1000"/>
                                        <p:tgtEl>
                                          <p:spTgt spid="13">
                                            <p:txEl>
                                              <p:pRg st="6" end="6"/>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3">
                                            <p:txEl>
                                              <p:pRg st="8" end="8"/>
                                            </p:txEl>
                                          </p:spTgt>
                                        </p:tgtEl>
                                        <p:attrNameLst>
                                          <p:attrName>style.visibility</p:attrName>
                                        </p:attrNameLst>
                                      </p:cBhvr>
                                      <p:to>
                                        <p:strVal val="visible"/>
                                      </p:to>
                                    </p:set>
                                    <p:animScale>
                                      <p:cBhvr>
                                        <p:cTn id="22" dur="1000" decel="50000" fill="hold">
                                          <p:stCondLst>
                                            <p:cond delay="0"/>
                                          </p:stCondLst>
                                        </p:cTn>
                                        <p:tgtEl>
                                          <p:spTgt spid="1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3">
                                            <p:txEl>
                                              <p:pRg st="8" end="8"/>
                                            </p:txEl>
                                          </p:spTgt>
                                        </p:tgtEl>
                                        <p:attrNameLst>
                                          <p:attrName>ppt_x</p:attrName>
                                          <p:attrName>ppt_y</p:attrName>
                                        </p:attrNameLst>
                                      </p:cBhvr>
                                    </p:animMotion>
                                    <p:animEffect transition="in" filter="fade">
                                      <p:cBhvr>
                                        <p:cTn id="24" dur="1000"/>
                                        <p:tgtEl>
                                          <p:spTgt spid="1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Scale>
                                      <p:cBhvr>
                                        <p:cTn id="29"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xEl>
                                              <p:pRg st="2" end="2"/>
                                            </p:txEl>
                                          </p:spTgt>
                                        </p:tgtEl>
                                        <p:attrNameLst>
                                          <p:attrName>ppt_x</p:attrName>
                                          <p:attrName>ppt_y</p:attrName>
                                        </p:attrNameLst>
                                      </p:cBhvr>
                                    </p:animMotion>
                                    <p:animEffect transition="in" filter="fade">
                                      <p:cBhvr>
                                        <p:cTn id="31" dur="1000"/>
                                        <p:tgtEl>
                                          <p:spTgt spid="6">
                                            <p:txEl>
                                              <p:pRg st="2" end="2"/>
                                            </p:tx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Scale>
                                      <p:cBhvr>
                                        <p:cTn id="34"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
                                            <p:txEl>
                                              <p:pRg st="4" end="4"/>
                                            </p:txEl>
                                          </p:spTgt>
                                        </p:tgtEl>
                                        <p:attrNameLst>
                                          <p:attrName>ppt_x</p:attrName>
                                          <p:attrName>ppt_y</p:attrName>
                                        </p:attrNameLst>
                                      </p:cBhvr>
                                    </p:animMotion>
                                    <p:animEffect transition="in" filter="fade">
                                      <p:cBhvr>
                                        <p:cTn id="36" dur="1000"/>
                                        <p:tgtEl>
                                          <p:spTgt spid="6">
                                            <p:txEl>
                                              <p:pRg st="4" end="4"/>
                                            </p:txEl>
                                          </p:spTgt>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Scale>
                                      <p:cBhvr>
                                        <p:cTn id="39"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6">
                                            <p:txEl>
                                              <p:pRg st="6" end="6"/>
                                            </p:txEl>
                                          </p:spTgt>
                                        </p:tgtEl>
                                        <p:attrNameLst>
                                          <p:attrName>ppt_x</p:attrName>
                                          <p:attrName>ppt_y</p:attrName>
                                        </p:attrNameLst>
                                      </p:cBhvr>
                                    </p:animMotion>
                                    <p:animEffect transition="in" filter="fade">
                                      <p:cBhvr>
                                        <p:cTn id="41" dur="1000"/>
                                        <p:tgtEl>
                                          <p:spTgt spid="6">
                                            <p:txEl>
                                              <p:pRg st="6" end="6"/>
                                            </p:txEl>
                                          </p:spTgt>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Scale>
                                      <p:cBhvr>
                                        <p:cTn id="44"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6">
                                            <p:txEl>
                                              <p:pRg st="8" end="8"/>
                                            </p:txEl>
                                          </p:spTgt>
                                        </p:tgtEl>
                                        <p:attrNameLst>
                                          <p:attrName>ppt_x</p:attrName>
                                          <p:attrName>ppt_y</p:attrName>
                                        </p:attrNameLst>
                                      </p:cBhvr>
                                    </p:animMotion>
                                    <p:animEffect transition="in" filter="fade">
                                      <p:cBhvr>
                                        <p:cTn id="46" dur="1000"/>
                                        <p:tgtEl>
                                          <p:spTgt spid="6">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dissolv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path" presetSubtype="0" accel="50000" decel="50000" fill="hold" grpId="0" nodeType="clickEffect">
                                  <p:stCondLst>
                                    <p:cond delay="0"/>
                                  </p:stCondLst>
                                  <p:childTnLst>
                                    <p:animMotion origin="layout" path="M 5.55556E-7 4.07407E-6 L 0.13194 0.17592 " pathEditMode="relative" rAng="0" ptsTypes="AA">
                                      <p:cBhvr>
                                        <p:cTn id="55" dur="2000" fill="hold"/>
                                        <p:tgtEl>
                                          <p:spTgt spid="12"/>
                                        </p:tgtEl>
                                        <p:attrNameLst>
                                          <p:attrName>ppt_x</p:attrName>
                                          <p:attrName>ppt_y</p:attrName>
                                        </p:attrNameLst>
                                      </p:cBhvr>
                                      <p:rCtr x="66" y="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P spid="12" grpId="1" animBg="1"/>
      <p:bldP spid="1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Content Placeholder 13" descr="OfCl.jpg"/>
          <p:cNvPicPr>
            <a:picLocks noGrp="1" noChangeAspect="1"/>
          </p:cNvPicPr>
          <p:nvPr>
            <p:ph sz="half" idx="1"/>
          </p:nvPr>
        </p:nvPicPr>
        <p:blipFill>
          <a:blip r:embed="rId2" cstate="print"/>
          <a:srcRect/>
          <a:stretch>
            <a:fillRect/>
          </a:stretch>
        </p:blipFill>
        <p:spPr>
          <a:xfrm>
            <a:off x="714375" y="1214438"/>
            <a:ext cx="3357563" cy="4429125"/>
          </a:xfrm>
        </p:spPr>
      </p:pic>
      <p:pic>
        <p:nvPicPr>
          <p:cNvPr id="115715"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15716"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8" name="Rectangle 3"/>
          <p:cNvSpPr>
            <a:spLocks noGrp="1" noChangeArrowheads="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sz="4000" b="1" dirty="0" smtClean="0">
                <a:solidFill>
                  <a:srgbClr val="0000CC"/>
                </a:solidFill>
                <a:latin typeface="Verdana" pitchFamily="34" charset="0"/>
              </a:rPr>
              <a:t>COMPLEX PROBLEM SOLVING PROCEDURE</a:t>
            </a:r>
          </a:p>
        </p:txBody>
      </p:sp>
      <p:sp>
        <p:nvSpPr>
          <p:cNvPr id="10" name="Content Placeholder 9"/>
          <p:cNvSpPr>
            <a:spLocks noGrp="1"/>
          </p:cNvSpPr>
          <p:nvPr>
            <p:ph sz="half" idx="2"/>
          </p:nvPr>
        </p:nvSpPr>
        <p:spPr>
          <a:xfrm>
            <a:off x="4429125" y="1571625"/>
            <a:ext cx="4038600" cy="4857750"/>
          </a:xfrm>
        </p:spPr>
        <p:txBody>
          <a:bodyPr/>
          <a:lstStyle/>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Measure</a:t>
            </a:r>
          </a:p>
          <a:p>
            <a:pPr lvl="1" algn="just" eaLnBrk="1" hangingPunct="1">
              <a:buFont typeface="Arial" charset="0"/>
              <a:buNone/>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Model</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Understand</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Predict/Decide/</a:t>
            </a:r>
          </a:p>
          <a:p>
            <a:pPr lvl="1" algn="just" eaLnBrk="1" hangingPunct="1">
              <a:buFont typeface="Arial" charset="0"/>
              <a:buNone/>
            </a:pPr>
            <a:r>
              <a:rPr lang="en-US" sz="2000" b="1" smtClean="0">
                <a:latin typeface="Verdana" pitchFamily="34" charset="0"/>
                <a:ea typeface="Verdana" pitchFamily="34" charset="0"/>
                <a:cs typeface="Verdana" pitchFamily="34" charset="0"/>
              </a:rPr>
              <a:t>	Plan</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Communicate</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Act</a:t>
            </a:r>
            <a:endParaRPr lang="en-IN" sz="2000" b="1" smtClean="0">
              <a:latin typeface="Verdana" pitchFamily="34" charset="0"/>
              <a:ea typeface="Verdana" pitchFamily="34" charset="0"/>
              <a:cs typeface="Verdana" pitchFamily="34" charset="0"/>
            </a:endParaRPr>
          </a:p>
        </p:txBody>
      </p:sp>
      <p:sp>
        <p:nvSpPr>
          <p:cNvPr id="7" name="Down Arrow 6"/>
          <p:cNvSpPr/>
          <p:nvPr/>
        </p:nvSpPr>
        <p:spPr>
          <a:xfrm>
            <a:off x="8143875" y="1643063"/>
            <a:ext cx="214313" cy="17859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Bottom)">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Bottom)">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Bottom)">
                                      <p:cBhvr>
                                        <p:cTn id="22" dur="500"/>
                                        <p:tgtEl>
                                          <p:spTgt spid="10">
                                            <p:txEl>
                                              <p:pRg st="6" end="6"/>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slide(fromBottom)">
                                      <p:cBhvr>
                                        <p:cTn id="25" dur="500"/>
                                        <p:tgtEl>
                                          <p:spTgt spid="10">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0">
                                            <p:txEl>
                                              <p:pRg st="9" end="9"/>
                                            </p:txEl>
                                          </p:spTgt>
                                        </p:tgtEl>
                                        <p:attrNameLst>
                                          <p:attrName>style.visibility</p:attrName>
                                        </p:attrNameLst>
                                      </p:cBhvr>
                                      <p:to>
                                        <p:strVal val="visible"/>
                                      </p:to>
                                    </p:set>
                                    <p:animEffect transition="in" filter="slide(fromBottom)">
                                      <p:cBhvr>
                                        <p:cTn id="30" dur="500"/>
                                        <p:tgtEl>
                                          <p:spTgt spid="10">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0">
                                            <p:txEl>
                                              <p:pRg st="11" end="11"/>
                                            </p:txEl>
                                          </p:spTgt>
                                        </p:tgtEl>
                                        <p:attrNameLst>
                                          <p:attrName>style.visibility</p:attrName>
                                        </p:attrNameLst>
                                      </p:cBhvr>
                                      <p:to>
                                        <p:strVal val="visible"/>
                                      </p:to>
                                    </p:set>
                                    <p:animEffect transition="in" filter="slide(fromBottom)">
                                      <p:cBhvr>
                                        <p:cTn id="35" dur="500"/>
                                        <p:tgtEl>
                                          <p:spTgt spid="10">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1"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0 0  L 0 0.33333  E" pathEditMode="relative" ptsTypes="">
                                      <p:cBhvr>
                                        <p:cTn id="44"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1673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16740"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Complex Problem Solving</a:t>
            </a:r>
          </a:p>
        </p:txBody>
      </p:sp>
      <p:pic>
        <p:nvPicPr>
          <p:cNvPr id="116741" name="Content Placeholder 10" descr="complex-problem-solving.jpg"/>
          <p:cNvPicPr>
            <a:picLocks noGrp="1" noChangeAspect="1"/>
          </p:cNvPicPr>
          <p:nvPr>
            <p:ph idx="1"/>
          </p:nvPr>
        </p:nvPicPr>
        <p:blipFill>
          <a:blip r:embed="rId4" cstate="print"/>
          <a:srcRect/>
          <a:stretch>
            <a:fillRect/>
          </a:stretch>
        </p:blipFill>
        <p:spPr>
          <a:xfrm>
            <a:off x="0" y="1357313"/>
            <a:ext cx="9144000" cy="550068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229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2292"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PROBLEM SOLVING</a:t>
            </a:r>
          </a:p>
        </p:txBody>
      </p:sp>
      <p:sp>
        <p:nvSpPr>
          <p:cNvPr id="12293" name="Content Placeholder 9"/>
          <p:cNvSpPr>
            <a:spLocks noGrp="1"/>
          </p:cNvSpPr>
          <p:nvPr>
            <p:ph sz="half" idx="2"/>
          </p:nvPr>
        </p:nvSpPr>
        <p:spPr>
          <a:xfrm>
            <a:off x="4429125" y="1500188"/>
            <a:ext cx="4038600" cy="4525962"/>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Skill</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Process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Tools</a:t>
            </a:r>
            <a:endParaRPr lang="en-IN" sz="2000" b="1" smtClean="0">
              <a:latin typeface="Verdana" pitchFamily="34" charset="0"/>
              <a:ea typeface="Verdana" pitchFamily="34" charset="0"/>
              <a:cs typeface="Verdana" pitchFamily="34" charset="0"/>
            </a:endParaRPr>
          </a:p>
        </p:txBody>
      </p:sp>
      <p:pic>
        <p:nvPicPr>
          <p:cNvPr id="12294" name="Content Placeholder 13" descr="OfCl.jpg"/>
          <p:cNvPicPr>
            <a:picLocks noGrp="1" noChangeAspect="1"/>
          </p:cNvPicPr>
          <p:nvPr>
            <p:ph sz="half" idx="1"/>
          </p:nvPr>
        </p:nvPicPr>
        <p:blipFill>
          <a:blip r:embed="rId4" cstate="print"/>
          <a:srcRect/>
          <a:stretch>
            <a:fillRect/>
          </a:stretch>
        </p:blipFill>
        <p:spPr>
          <a:xfrm>
            <a:off x="714375" y="1214438"/>
            <a:ext cx="3357563" cy="44291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331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p:txBody>
          <a:bodyPr/>
          <a:lstStyle/>
          <a:p>
            <a:pPr algn="just" eaLnBrk="1" hangingPunct="1">
              <a:buFont typeface="Wingdings" pitchFamily="2" charset="2"/>
              <a:buChar char="q"/>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Making Judgment</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Analytical Skills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Decision Making</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Collecting Information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Planning</a:t>
            </a:r>
            <a:endParaRPr lang="en-IN" sz="2000" b="1" smtClean="0">
              <a:latin typeface="Verdana" pitchFamily="34" charset="0"/>
              <a:ea typeface="Verdana" pitchFamily="34" charset="0"/>
              <a:cs typeface="Verdana" pitchFamily="34" charset="0"/>
            </a:endParaRPr>
          </a:p>
        </p:txBody>
      </p:sp>
      <p:sp>
        <p:nvSpPr>
          <p:cNvPr id="13317" name="Rectangle 3"/>
          <p:cNvSpPr>
            <a:spLocks noGrp="1" noChangeArrowheads="1"/>
          </p:cNvSpPr>
          <p:nvPr>
            <p:ph type="title"/>
          </p:nvPr>
        </p:nvSpPr>
        <p:spPr>
          <a:xfrm>
            <a:off x="0" y="274638"/>
            <a:ext cx="9144000" cy="1143000"/>
          </a:xfrm>
        </p:spPr>
        <p:txBody>
          <a:bodyPr/>
          <a:lstStyle/>
          <a:p>
            <a:pPr eaLnBrk="1" hangingPunct="1"/>
            <a:r>
              <a:rPr lang="en-US" sz="4000" b="1" smtClean="0">
                <a:solidFill>
                  <a:srgbClr val="FF0000"/>
                </a:solidFill>
                <a:latin typeface="Verdana" pitchFamily="34" charset="0"/>
              </a:rPr>
              <a:t>Skill Sets in Problem Solving?</a:t>
            </a:r>
          </a:p>
        </p:txBody>
      </p:sp>
      <p:pic>
        <p:nvPicPr>
          <p:cNvPr id="13318" name="Picture 10" descr="T1.jpg"/>
          <p:cNvPicPr>
            <a:picLocks noChangeAspect="1"/>
          </p:cNvPicPr>
          <p:nvPr/>
        </p:nvPicPr>
        <p:blipFill>
          <a:blip r:embed="rId4" cstate="print"/>
          <a:srcRect/>
          <a:stretch>
            <a:fillRect/>
          </a:stretch>
        </p:blipFill>
        <p:spPr bwMode="auto">
          <a:xfrm>
            <a:off x="4714875" y="1857375"/>
            <a:ext cx="4000500" cy="3643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Scale>
                                      <p:cBhvr>
                                        <p:cTn id="12"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3" end="3"/>
                                            </p:txEl>
                                          </p:spTgt>
                                        </p:tgtEl>
                                        <p:attrNameLst>
                                          <p:attrName>ppt_x</p:attrName>
                                          <p:attrName>ppt_y</p:attrName>
                                        </p:attrNameLst>
                                      </p:cBhvr>
                                    </p:animMotion>
                                    <p:animEffect transition="in" filter="fade">
                                      <p:cBhvr>
                                        <p:cTn id="14" dur="1000"/>
                                        <p:tgtEl>
                                          <p:spTgt spid="6">
                                            <p:txEl>
                                              <p:pRg st="3" end="3"/>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Scale>
                                      <p:cBhvr>
                                        <p:cTn id="17"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5" end="5"/>
                                            </p:txEl>
                                          </p:spTgt>
                                        </p:tgtEl>
                                        <p:attrNameLst>
                                          <p:attrName>ppt_x</p:attrName>
                                          <p:attrName>ppt_y</p:attrName>
                                        </p:attrNameLst>
                                      </p:cBhvr>
                                    </p:animMotion>
                                    <p:animEffect transition="in" filter="fade">
                                      <p:cBhvr>
                                        <p:cTn id="19" dur="1000"/>
                                        <p:tgtEl>
                                          <p:spTgt spid="6">
                                            <p:txEl>
                                              <p:pRg st="5" end="5"/>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Scale>
                                      <p:cBhvr>
                                        <p:cTn id="22"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7" end="7"/>
                                            </p:txEl>
                                          </p:spTgt>
                                        </p:tgtEl>
                                        <p:attrNameLst>
                                          <p:attrName>ppt_x</p:attrName>
                                          <p:attrName>ppt_y</p:attrName>
                                        </p:attrNameLst>
                                      </p:cBhvr>
                                    </p:animMotion>
                                    <p:animEffect transition="in" filter="fade">
                                      <p:cBhvr>
                                        <p:cTn id="24" dur="1000"/>
                                        <p:tgtEl>
                                          <p:spTgt spid="6">
                                            <p:txEl>
                                              <p:pRg st="7" end="7"/>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Scale>
                                      <p:cBhvr>
                                        <p:cTn id="27"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9" end="9"/>
                                            </p:txEl>
                                          </p:spTgt>
                                        </p:tgtEl>
                                        <p:attrNameLst>
                                          <p:attrName>ppt_x</p:attrName>
                                          <p:attrName>ppt_y</p:attrName>
                                        </p:attrNameLst>
                                      </p:cBhvr>
                                    </p:animMotion>
                                    <p:animEffect transition="in" filter="fade">
                                      <p:cBhvr>
                                        <p:cTn id="29"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checking.jpg"/>
          <p:cNvPicPr>
            <a:picLocks noChangeAspect="1"/>
          </p:cNvPicPr>
          <p:nvPr/>
        </p:nvPicPr>
        <p:blipFill>
          <a:blip r:embed="rId2" cstate="print"/>
          <a:srcRect/>
          <a:stretch>
            <a:fillRect/>
          </a:stretch>
        </p:blipFill>
        <p:spPr bwMode="auto">
          <a:xfrm>
            <a:off x="5500688" y="1428750"/>
            <a:ext cx="2928937" cy="2571750"/>
          </a:xfrm>
          <a:prstGeom prst="rect">
            <a:avLst/>
          </a:prstGeom>
          <a:noFill/>
          <a:ln w="9525">
            <a:noFill/>
            <a:miter lim="800000"/>
            <a:headEnd/>
            <a:tailEnd/>
          </a:ln>
        </p:spPr>
      </p:pic>
      <p:pic>
        <p:nvPicPr>
          <p:cNvPr id="14339"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4340"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Expert Problem Solvers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SMAs (Subject Matter Analysts)</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People who can think of alternatives even when no </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Arial" charset="0"/>
              <a:buNone/>
            </a:pPr>
            <a:r>
              <a:rPr lang="en-US" sz="2000" b="1" smtClean="0">
                <a:latin typeface="Verdana" pitchFamily="34" charset="0"/>
                <a:ea typeface="Verdana" pitchFamily="34" charset="0"/>
                <a:cs typeface="Verdana" pitchFamily="34" charset="0"/>
              </a:rPr>
              <a:t>	clear solutions seems apparent.</a:t>
            </a:r>
          </a:p>
          <a:p>
            <a:pPr algn="just" eaLnBrk="1" hangingPunct="1">
              <a:buFont typeface="Wingdings" pitchFamily="2" charset="2"/>
              <a:buChar char="Ø"/>
            </a:pPr>
            <a:endParaRPr lang="en-IN" sz="2000" b="1" smtClean="0">
              <a:latin typeface="Verdana" pitchFamily="34" charset="0"/>
              <a:ea typeface="Verdana" pitchFamily="34" charset="0"/>
              <a:cs typeface="Verdana" pitchFamily="34" charset="0"/>
            </a:endParaRPr>
          </a:p>
        </p:txBody>
      </p:sp>
      <p:sp>
        <p:nvSpPr>
          <p:cNvPr id="14342"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Problem Solving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Scale>
                                      <p:cBhvr>
                                        <p:cTn id="7"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2" end="2"/>
                                            </p:txEl>
                                          </p:spTgt>
                                        </p:tgtEl>
                                        <p:attrNameLst>
                                          <p:attrName>ppt_x</p:attrName>
                                          <p:attrName>ppt_y</p:attrName>
                                        </p:attrNameLst>
                                      </p:cBhvr>
                                    </p:animMotion>
                                    <p:animEffect transition="in" filter="fade">
                                      <p:cBhvr>
                                        <p:cTn id="9" dur="1000"/>
                                        <p:tgtEl>
                                          <p:spTgt spid="6">
                                            <p:txEl>
                                              <p:pRg st="2" end="2"/>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Scale>
                                      <p:cBhvr>
                                        <p:cTn id="12"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4" end="4"/>
                                            </p:txEl>
                                          </p:spTgt>
                                        </p:tgtEl>
                                        <p:attrNameLst>
                                          <p:attrName>ppt_x</p:attrName>
                                          <p:attrName>ppt_y</p:attrName>
                                        </p:attrNameLst>
                                      </p:cBhvr>
                                    </p:animMotion>
                                    <p:animEffect transition="in" filter="fade">
                                      <p:cBhvr>
                                        <p:cTn id="14" dur="1000"/>
                                        <p:tgtEl>
                                          <p:spTgt spid="6">
                                            <p:txEl>
                                              <p:pRg st="4" end="4"/>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Scale>
                                      <p:cBhvr>
                                        <p:cTn id="17"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6" end="6"/>
                                            </p:txEl>
                                          </p:spTgt>
                                        </p:tgtEl>
                                        <p:attrNameLst>
                                          <p:attrName>ppt_x</p:attrName>
                                          <p:attrName>ppt_y</p:attrName>
                                        </p:attrNameLst>
                                      </p:cBhvr>
                                    </p:animMotion>
                                    <p:animEffect transition="in" filter="fade">
                                      <p:cBhvr>
                                        <p:cTn id="19" dur="1000"/>
                                        <p:tgtEl>
                                          <p:spTgt spid="6">
                                            <p:txEl>
                                              <p:pRg st="6" end="6"/>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Scale>
                                      <p:cBhvr>
                                        <p:cTn id="22"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8" end="8"/>
                                            </p:txEl>
                                          </p:spTgt>
                                        </p:tgtEl>
                                        <p:attrNameLst>
                                          <p:attrName>ppt_x</p:attrName>
                                          <p:attrName>ppt_y</p:attrName>
                                        </p:attrNameLst>
                                      </p:cBhvr>
                                    </p:animMotion>
                                    <p:animEffect transition="in" filter="fade">
                                      <p:cBhvr>
                                        <p:cTn id="24"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536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5364" name="Content Placeholder 5"/>
          <p:cNvSpPr>
            <a:spLocks noGrp="1"/>
          </p:cNvSpPr>
          <p:nvPr>
            <p:ph idx="1"/>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Have a </a:t>
            </a:r>
            <a:r>
              <a:rPr lang="en-US" sz="2000" b="1" smtClean="0">
                <a:solidFill>
                  <a:srgbClr val="0000FF"/>
                </a:solidFill>
                <a:latin typeface="Verdana" pitchFamily="34" charset="0"/>
                <a:ea typeface="Verdana" pitchFamily="34" charset="0"/>
                <a:cs typeface="Verdana" pitchFamily="34" charset="0"/>
              </a:rPr>
              <a:t>Better Memory</a:t>
            </a:r>
            <a:r>
              <a:rPr lang="en-US" sz="2000" b="1" smtClean="0">
                <a:latin typeface="Verdana" pitchFamily="34" charset="0"/>
                <a:ea typeface="Verdana" pitchFamily="34" charset="0"/>
                <a:cs typeface="Verdana" pitchFamily="34" charset="0"/>
              </a:rPr>
              <a:t> for relevant details in the problem.</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Classify</a:t>
            </a:r>
            <a:r>
              <a:rPr lang="en-US" sz="2000" b="1" smtClean="0">
                <a:latin typeface="Verdana" pitchFamily="34" charset="0"/>
                <a:ea typeface="Verdana" pitchFamily="34" charset="0"/>
                <a:cs typeface="Verdana" pitchFamily="34" charset="0"/>
              </a:rPr>
              <a:t> problems according to their underlying principles.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Use well-established </a:t>
            </a:r>
            <a:r>
              <a:rPr lang="en-US" sz="2000" b="1" smtClean="0">
                <a:solidFill>
                  <a:srgbClr val="0000FF"/>
                </a:solidFill>
                <a:latin typeface="Verdana" pitchFamily="34" charset="0"/>
                <a:ea typeface="Verdana" pitchFamily="34" charset="0"/>
                <a:cs typeface="Verdana" pitchFamily="34" charset="0"/>
              </a:rPr>
              <a:t>Procedures</a:t>
            </a:r>
            <a:r>
              <a:rPr lang="en-US" sz="2000" b="1" smtClean="0">
                <a:latin typeface="Verdana" pitchFamily="34" charset="0"/>
                <a:ea typeface="Verdana" pitchFamily="34" charset="0"/>
                <a:cs typeface="Verdana" pitchFamily="34" charset="0"/>
              </a:rPr>
              <a: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Work forwards</a:t>
            </a:r>
            <a:r>
              <a:rPr lang="en-US" sz="2000" b="1" smtClean="0">
                <a:latin typeface="Verdana" pitchFamily="34" charset="0"/>
                <a:ea typeface="Verdana" pitchFamily="34" charset="0"/>
                <a:cs typeface="Verdana" pitchFamily="34" charset="0"/>
              </a:rPr>
              <a:t> towards a goal.</a:t>
            </a:r>
            <a:endParaRPr lang="en-IN" sz="2000" b="1" smtClean="0">
              <a:latin typeface="Verdana" pitchFamily="34" charset="0"/>
              <a:ea typeface="Verdana" pitchFamily="34" charset="0"/>
              <a:cs typeface="Verdana" pitchFamily="34" charset="0"/>
            </a:endParaRPr>
          </a:p>
        </p:txBody>
      </p:sp>
      <p:sp>
        <p:nvSpPr>
          <p:cNvPr id="15365"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Expert Problem Solvers</a:t>
            </a:r>
          </a:p>
        </p:txBody>
      </p:sp>
      <p:pic>
        <p:nvPicPr>
          <p:cNvPr id="15366" name="Picture 8" descr="sm2.1.jpg"/>
          <p:cNvPicPr>
            <a:picLocks noChangeAspect="1"/>
          </p:cNvPicPr>
          <p:nvPr/>
        </p:nvPicPr>
        <p:blipFill>
          <a:blip r:embed="rId4" cstate="print"/>
          <a:srcRect/>
          <a:stretch>
            <a:fillRect/>
          </a:stretch>
        </p:blipFill>
        <p:spPr bwMode="auto">
          <a:xfrm>
            <a:off x="5857875" y="3500438"/>
            <a:ext cx="264318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638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8" name="Rectangle 7"/>
          <p:cNvSpPr/>
          <p:nvPr/>
        </p:nvSpPr>
        <p:spPr>
          <a:xfrm>
            <a:off x="428625" y="2428875"/>
            <a:ext cx="2286000" cy="1071563"/>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Content Understanding</a:t>
            </a:r>
            <a:endParaRPr lang="en-IN" sz="1600" dirty="0">
              <a:solidFill>
                <a:schemeClr val="tx1"/>
              </a:solidFill>
              <a:latin typeface="Verdana" pitchFamily="34" charset="0"/>
              <a:ea typeface="Verdana" pitchFamily="34" charset="0"/>
              <a:cs typeface="Verdana" pitchFamily="34" charset="0"/>
            </a:endParaRPr>
          </a:p>
        </p:txBody>
      </p:sp>
      <p:sp>
        <p:nvSpPr>
          <p:cNvPr id="9" name="Rectangle 8"/>
          <p:cNvSpPr/>
          <p:nvPr/>
        </p:nvSpPr>
        <p:spPr>
          <a:xfrm>
            <a:off x="3357563" y="2428875"/>
            <a:ext cx="2286000" cy="1071563"/>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Domain-Dependent</a:t>
            </a:r>
          </a:p>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Problem-Solving</a:t>
            </a:r>
          </a:p>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Strategies</a:t>
            </a:r>
            <a:endParaRPr lang="en-IN" sz="1600" dirty="0">
              <a:solidFill>
                <a:schemeClr val="tx1"/>
              </a:solidFill>
              <a:latin typeface="Verdana" pitchFamily="34" charset="0"/>
              <a:ea typeface="Verdana" pitchFamily="34" charset="0"/>
              <a:cs typeface="Verdana" pitchFamily="34" charset="0"/>
            </a:endParaRPr>
          </a:p>
        </p:txBody>
      </p:sp>
      <p:sp>
        <p:nvSpPr>
          <p:cNvPr id="10" name="Rectangle 9"/>
          <p:cNvSpPr/>
          <p:nvPr/>
        </p:nvSpPr>
        <p:spPr>
          <a:xfrm>
            <a:off x="6357938" y="2428875"/>
            <a:ext cx="2286000" cy="1071563"/>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Self-Regulation</a:t>
            </a:r>
          </a:p>
        </p:txBody>
      </p:sp>
      <p:sp>
        <p:nvSpPr>
          <p:cNvPr id="11" name="Rectangle 10"/>
          <p:cNvSpPr/>
          <p:nvPr/>
        </p:nvSpPr>
        <p:spPr>
          <a:xfrm>
            <a:off x="2643188" y="5786438"/>
            <a:ext cx="2286000" cy="5715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Self-Monitoring</a:t>
            </a:r>
            <a:endParaRPr lang="en-IN" sz="1600" dirty="0">
              <a:solidFill>
                <a:schemeClr val="tx1"/>
              </a:solidFill>
              <a:latin typeface="Verdana" pitchFamily="34" charset="0"/>
              <a:ea typeface="Verdana" pitchFamily="34" charset="0"/>
              <a:cs typeface="Verdana" pitchFamily="34" charset="0"/>
            </a:endParaRPr>
          </a:p>
        </p:txBody>
      </p:sp>
      <p:sp>
        <p:nvSpPr>
          <p:cNvPr id="12" name="Rectangle 11"/>
          <p:cNvSpPr/>
          <p:nvPr/>
        </p:nvSpPr>
        <p:spPr>
          <a:xfrm>
            <a:off x="1214438" y="4643438"/>
            <a:ext cx="2286000" cy="5715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Meta cognition</a:t>
            </a:r>
          </a:p>
        </p:txBody>
      </p:sp>
      <p:sp>
        <p:nvSpPr>
          <p:cNvPr id="13" name="Rectangle 12"/>
          <p:cNvSpPr/>
          <p:nvPr/>
        </p:nvSpPr>
        <p:spPr>
          <a:xfrm>
            <a:off x="4857750" y="4643438"/>
            <a:ext cx="1143000" cy="5715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Effort</a:t>
            </a:r>
            <a:endParaRPr lang="en-IN" sz="1600" dirty="0">
              <a:solidFill>
                <a:schemeClr val="tx1"/>
              </a:solidFill>
              <a:latin typeface="Verdana" pitchFamily="34" charset="0"/>
              <a:ea typeface="Verdana" pitchFamily="34" charset="0"/>
              <a:cs typeface="Verdana" pitchFamily="34" charset="0"/>
            </a:endParaRPr>
          </a:p>
        </p:txBody>
      </p:sp>
      <p:sp>
        <p:nvSpPr>
          <p:cNvPr id="14" name="Rectangle 13"/>
          <p:cNvSpPr/>
          <p:nvPr/>
        </p:nvSpPr>
        <p:spPr>
          <a:xfrm>
            <a:off x="6429375" y="4643438"/>
            <a:ext cx="2286000" cy="5715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Motivation</a:t>
            </a:r>
            <a:endParaRPr lang="en-IN" sz="1600" dirty="0">
              <a:solidFill>
                <a:schemeClr val="tx1"/>
              </a:solidFill>
              <a:latin typeface="Verdana" pitchFamily="34" charset="0"/>
              <a:ea typeface="Verdana" pitchFamily="34" charset="0"/>
              <a:cs typeface="Verdana" pitchFamily="34" charset="0"/>
            </a:endParaRPr>
          </a:p>
        </p:txBody>
      </p:sp>
      <p:sp>
        <p:nvSpPr>
          <p:cNvPr id="15" name="Rectangle 14"/>
          <p:cNvSpPr/>
          <p:nvPr/>
        </p:nvSpPr>
        <p:spPr>
          <a:xfrm>
            <a:off x="357188" y="5786438"/>
            <a:ext cx="1643062" cy="5715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Planning	</a:t>
            </a:r>
            <a:endParaRPr lang="en-IN" sz="1600" dirty="0">
              <a:solidFill>
                <a:schemeClr val="tx1"/>
              </a:solidFill>
              <a:latin typeface="Verdana" pitchFamily="34" charset="0"/>
              <a:ea typeface="Verdana" pitchFamily="34" charset="0"/>
              <a:cs typeface="Verdana" pitchFamily="34" charset="0"/>
            </a:endParaRPr>
          </a:p>
        </p:txBody>
      </p:sp>
      <p:sp>
        <p:nvSpPr>
          <p:cNvPr id="16" name="Rectangle 15"/>
          <p:cNvSpPr/>
          <p:nvPr/>
        </p:nvSpPr>
        <p:spPr>
          <a:xfrm>
            <a:off x="6715125" y="5786438"/>
            <a:ext cx="1928813" cy="57150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latin typeface="Verdana" pitchFamily="34" charset="0"/>
                <a:ea typeface="Verdana" pitchFamily="34" charset="0"/>
                <a:cs typeface="Verdana" pitchFamily="34" charset="0"/>
              </a:rPr>
              <a:t>Self-Efficacy</a:t>
            </a:r>
            <a:endParaRPr lang="en-IN" sz="1600" dirty="0">
              <a:solidFill>
                <a:schemeClr val="tx1"/>
              </a:solidFill>
              <a:latin typeface="Verdana" pitchFamily="34" charset="0"/>
              <a:ea typeface="Verdana" pitchFamily="34" charset="0"/>
              <a:cs typeface="Verdana" pitchFamily="34" charset="0"/>
            </a:endParaRPr>
          </a:p>
        </p:txBody>
      </p:sp>
      <p:cxnSp>
        <p:nvCxnSpPr>
          <p:cNvPr id="18" name="Elbow Connector 17"/>
          <p:cNvCxnSpPr>
            <a:stCxn id="8" idx="0"/>
            <a:endCxn id="10" idx="0"/>
          </p:cNvCxnSpPr>
          <p:nvPr/>
        </p:nvCxnSpPr>
        <p:spPr>
          <a:xfrm rot="5400000" flipH="1" flipV="1">
            <a:off x="4536281" y="-537368"/>
            <a:ext cx="1587" cy="5930900"/>
          </a:xfrm>
          <a:prstGeom prst="bentConnector3">
            <a:avLst>
              <a:gd name="adj1" fmla="val 38387921"/>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2" idx="0"/>
            <a:endCxn id="14" idx="0"/>
          </p:cNvCxnSpPr>
          <p:nvPr/>
        </p:nvCxnSpPr>
        <p:spPr>
          <a:xfrm rot="5400000" flipH="1" flipV="1">
            <a:off x="4964907" y="2035969"/>
            <a:ext cx="1587" cy="5216525"/>
          </a:xfrm>
          <a:prstGeom prst="bentConnector3">
            <a:avLst>
              <a:gd name="adj1" fmla="val 26391696"/>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9" idx="0"/>
          </p:cNvCxnSpPr>
          <p:nvPr/>
        </p:nvCxnSpPr>
        <p:spPr>
          <a:xfrm rot="5400000">
            <a:off x="4214813" y="2143125"/>
            <a:ext cx="571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0" idx="2"/>
          </p:cNvCxnSpPr>
          <p:nvPr/>
        </p:nvCxnSpPr>
        <p:spPr>
          <a:xfrm rot="5400000">
            <a:off x="7143750" y="3857626"/>
            <a:ext cx="714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5" idx="0"/>
            <a:endCxn id="11" idx="0"/>
          </p:cNvCxnSpPr>
          <p:nvPr/>
        </p:nvCxnSpPr>
        <p:spPr>
          <a:xfrm rot="5400000" flipH="1" flipV="1">
            <a:off x="2482057" y="4483894"/>
            <a:ext cx="1587" cy="2606675"/>
          </a:xfrm>
          <a:prstGeom prst="bentConnector3">
            <a:avLst>
              <a:gd name="adj1" fmla="val 16794590"/>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2" idx="2"/>
          </p:cNvCxnSpPr>
          <p:nvPr/>
        </p:nvCxnSpPr>
        <p:spPr>
          <a:xfrm rot="5400000">
            <a:off x="2214563" y="5357813"/>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3" idx="3"/>
            <a:endCxn id="14" idx="1"/>
          </p:cNvCxnSpPr>
          <p:nvPr/>
        </p:nvCxnSpPr>
        <p:spPr>
          <a:xfrm>
            <a:off x="6000750" y="4929188"/>
            <a:ext cx="428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4" idx="2"/>
          </p:cNvCxnSpPr>
          <p:nvPr/>
        </p:nvCxnSpPr>
        <p:spPr>
          <a:xfrm rot="5400000">
            <a:off x="7286625" y="5500688"/>
            <a:ext cx="571500" cy="0"/>
          </a:xfrm>
          <a:prstGeom prst="line">
            <a:avLst/>
          </a:prstGeom>
        </p:spPr>
        <p:style>
          <a:lnRef idx="1">
            <a:schemeClr val="accent1"/>
          </a:lnRef>
          <a:fillRef idx="0">
            <a:schemeClr val="accent1"/>
          </a:fillRef>
          <a:effectRef idx="0">
            <a:schemeClr val="accent1"/>
          </a:effectRef>
          <a:fontRef idx="minor">
            <a:schemeClr val="tx1"/>
          </a:fontRef>
        </p:style>
      </p:cxnSp>
      <p:sp>
        <p:nvSpPr>
          <p:cNvPr id="16405" name="Rectangle 3"/>
          <p:cNvSpPr>
            <a:spLocks noGrp="1" noChangeArrowheads="1"/>
          </p:cNvSpPr>
          <p:nvPr>
            <p:ph type="title"/>
          </p:nvPr>
        </p:nvSpPr>
        <p:spPr>
          <a:xfrm>
            <a:off x="0" y="274638"/>
            <a:ext cx="9144000" cy="1143000"/>
          </a:xfrm>
        </p:spPr>
        <p:txBody>
          <a:bodyPr/>
          <a:lstStyle/>
          <a:p>
            <a:pPr eaLnBrk="1" hangingPunct="1"/>
            <a:r>
              <a:rPr lang="en-US" sz="4000" b="1" smtClean="0">
                <a:solidFill>
                  <a:srgbClr val="FF0000"/>
                </a:solidFill>
                <a:latin typeface="Verdana" pitchFamily="34" charset="0"/>
              </a:rPr>
              <a:t>Problem Solving Requirements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741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285875"/>
            <a:ext cx="8229600" cy="5143500"/>
          </a:xfrm>
        </p:spPr>
        <p:txBody>
          <a:bodyPr/>
          <a:lstStyle/>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Focus: I want to and I can</a:t>
            </a:r>
          </a:p>
          <a:p>
            <a:pPr algn="just" eaLnBrk="1" hangingPunct="1">
              <a:buFont typeface="Arial" charset="0"/>
              <a:buNone/>
            </a:pPr>
            <a:r>
              <a:rPr lang="en-US" sz="2800" b="1" smtClean="0">
                <a:latin typeface="Verdana" pitchFamily="34" charset="0"/>
                <a:ea typeface="Verdana" pitchFamily="34" charset="0"/>
                <a:cs typeface="Verdana" pitchFamily="34" charset="0"/>
              </a:rPr>
              <a:t>“How to Solve it”</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Read the problem (And all the Information)</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Listen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Learn about the situation</a:t>
            </a:r>
            <a:r>
              <a:rPr lang="en-IN" sz="2000" b="1" smtClean="0">
                <a:latin typeface="Verdana" pitchFamily="34" charset="0"/>
                <a:ea typeface="Verdana" pitchFamily="34" charset="0"/>
                <a:cs typeface="Verdana" pitchFamily="34" charset="0"/>
              </a:rPr>
              <a:t> that poses the problem.</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Motivation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Overcome Panic</a:t>
            </a:r>
          </a:p>
        </p:txBody>
      </p:sp>
      <p:sp>
        <p:nvSpPr>
          <p:cNvPr id="17413"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Understanding the Process</a:t>
            </a:r>
          </a:p>
        </p:txBody>
      </p:sp>
      <p:pic>
        <p:nvPicPr>
          <p:cNvPr id="17414" name="Picture 8" descr="1231.jpg"/>
          <p:cNvPicPr>
            <a:picLocks noChangeAspect="1"/>
          </p:cNvPicPr>
          <p:nvPr/>
        </p:nvPicPr>
        <p:blipFill>
          <a:blip r:embed="rId4" cstate="print"/>
          <a:srcRect/>
          <a:stretch>
            <a:fillRect/>
          </a:stretch>
        </p:blipFill>
        <p:spPr bwMode="auto">
          <a:xfrm>
            <a:off x="7143750" y="1500188"/>
            <a:ext cx="20002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Scale>
                                      <p:cBhvr>
                                        <p:cTn id="7"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3" end="3"/>
                                            </p:txEl>
                                          </p:spTgt>
                                        </p:tgtEl>
                                        <p:attrNameLst>
                                          <p:attrName>ppt_x</p:attrName>
                                          <p:attrName>ppt_y</p:attrName>
                                        </p:attrNameLst>
                                      </p:cBhvr>
                                    </p:animMotion>
                                    <p:animEffect transition="in" filter="fade">
                                      <p:cBhvr>
                                        <p:cTn id="9" dur="1000"/>
                                        <p:tgtEl>
                                          <p:spTgt spid="6">
                                            <p:txEl>
                                              <p:pRg st="3" end="3"/>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Scale>
                                      <p:cBhvr>
                                        <p:cTn id="12"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5" end="5"/>
                                            </p:txEl>
                                          </p:spTgt>
                                        </p:tgtEl>
                                        <p:attrNameLst>
                                          <p:attrName>ppt_x</p:attrName>
                                          <p:attrName>ppt_y</p:attrName>
                                        </p:attrNameLst>
                                      </p:cBhvr>
                                    </p:animMotion>
                                    <p:animEffect transition="in" filter="fade">
                                      <p:cBhvr>
                                        <p:cTn id="14" dur="1000"/>
                                        <p:tgtEl>
                                          <p:spTgt spid="6">
                                            <p:txEl>
                                              <p:pRg st="5" end="5"/>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Scale>
                                      <p:cBhvr>
                                        <p:cTn id="17"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7" end="7"/>
                                            </p:txEl>
                                          </p:spTgt>
                                        </p:tgtEl>
                                        <p:attrNameLst>
                                          <p:attrName>ppt_x</p:attrName>
                                          <p:attrName>ppt_y</p:attrName>
                                        </p:attrNameLst>
                                      </p:cBhvr>
                                    </p:animMotion>
                                    <p:animEffect transition="in" filter="fade">
                                      <p:cBhvr>
                                        <p:cTn id="19" dur="1000"/>
                                        <p:tgtEl>
                                          <p:spTgt spid="6">
                                            <p:txEl>
                                              <p:pRg st="7" end="7"/>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Scale>
                                      <p:cBhvr>
                                        <p:cTn id="22"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9" end="9"/>
                                            </p:txEl>
                                          </p:spTgt>
                                        </p:tgtEl>
                                        <p:attrNameLst>
                                          <p:attrName>ppt_x</p:attrName>
                                          <p:attrName>ppt_y</p:attrName>
                                        </p:attrNameLst>
                                      </p:cBhvr>
                                    </p:animMotion>
                                    <p:animEffect transition="in" filter="fade">
                                      <p:cBhvr>
                                        <p:cTn id="24" dur="1000"/>
                                        <p:tgtEl>
                                          <p:spTgt spid="6">
                                            <p:txEl>
                                              <p:pRg st="9" end="9"/>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Scale>
                                      <p:cBhvr>
                                        <p:cTn id="27" dur="1000" decel="50000" fill="hold">
                                          <p:stCondLst>
                                            <p:cond delay="0"/>
                                          </p:stCondLst>
                                        </p:cTn>
                                        <p:tgtEl>
                                          <p:spTgt spid="6">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11" end="11"/>
                                            </p:txEl>
                                          </p:spTgt>
                                        </p:tgtEl>
                                        <p:attrNameLst>
                                          <p:attrName>ppt_x</p:attrName>
                                          <p:attrName>ppt_y</p:attrName>
                                        </p:attrNameLst>
                                      </p:cBhvr>
                                    </p:animMotion>
                                    <p:animEffect transition="in" filter="fade">
                                      <p:cBhvr>
                                        <p:cTn id="29" dur="1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843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285875"/>
            <a:ext cx="8229600" cy="5143500"/>
          </a:xfrm>
        </p:spPr>
        <p:txBody>
          <a:bodyPr/>
          <a:lstStyle/>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Understand the problem: Define</a:t>
            </a:r>
          </a:p>
          <a:p>
            <a:pPr algn="just" eaLnBrk="1" hangingPunct="1">
              <a:buFont typeface="Arial" charset="0"/>
              <a:buNone/>
            </a:pPr>
            <a:r>
              <a:rPr lang="en-US" sz="2800" b="1" smtClean="0">
                <a:latin typeface="Verdana" pitchFamily="34" charset="0"/>
                <a:ea typeface="Verdana" pitchFamily="34" charset="0"/>
                <a:cs typeface="Verdana" pitchFamily="34" charset="0"/>
              </a:rPr>
              <a:t>“Put in the time to define the </a:t>
            </a:r>
          </a:p>
          <a:p>
            <a:pPr algn="just" eaLnBrk="1" hangingPunct="1">
              <a:buFont typeface="Arial" charset="0"/>
              <a:buNone/>
            </a:pPr>
            <a:r>
              <a:rPr lang="en-US" sz="2800" b="1" smtClean="0">
                <a:latin typeface="Verdana" pitchFamily="34" charset="0"/>
                <a:ea typeface="Verdana" pitchFamily="34" charset="0"/>
                <a:cs typeface="Verdana" pitchFamily="34" charset="0"/>
              </a:rPr>
              <a:t>	problem”</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Discuss.</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Ask Questions.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IN" sz="2000" b="1" smtClean="0">
                <a:latin typeface="Verdana" pitchFamily="34" charset="0"/>
                <a:ea typeface="Verdana" pitchFamily="34" charset="0"/>
                <a:cs typeface="Verdana" pitchFamily="34" charset="0"/>
              </a:rPr>
              <a:t>Visualize.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Restate the problem in your own words.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Explain the problem to someone else.</a:t>
            </a:r>
          </a:p>
        </p:txBody>
      </p:sp>
      <p:sp>
        <p:nvSpPr>
          <p:cNvPr id="18437"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Understanding the Process</a:t>
            </a:r>
          </a:p>
        </p:txBody>
      </p:sp>
      <p:pic>
        <p:nvPicPr>
          <p:cNvPr id="18438" name="Picture 8" descr="1231.jpg"/>
          <p:cNvPicPr>
            <a:picLocks noChangeAspect="1"/>
          </p:cNvPicPr>
          <p:nvPr/>
        </p:nvPicPr>
        <p:blipFill>
          <a:blip r:embed="rId4" cstate="print"/>
          <a:srcRect/>
          <a:stretch>
            <a:fillRect/>
          </a:stretch>
        </p:blipFill>
        <p:spPr bwMode="auto">
          <a:xfrm>
            <a:off x="7143750" y="1500188"/>
            <a:ext cx="20002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Scale>
                                      <p:cBhvr>
                                        <p:cTn id="7"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4" end="4"/>
                                            </p:txEl>
                                          </p:spTgt>
                                        </p:tgtEl>
                                        <p:attrNameLst>
                                          <p:attrName>ppt_x</p:attrName>
                                          <p:attrName>ppt_y</p:attrName>
                                        </p:attrNameLst>
                                      </p:cBhvr>
                                    </p:animMotion>
                                    <p:animEffect transition="in" filter="fade">
                                      <p:cBhvr>
                                        <p:cTn id="9" dur="1000"/>
                                        <p:tgtEl>
                                          <p:spTgt spid="6">
                                            <p:txEl>
                                              <p:pRg st="4" end="4"/>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Scale>
                                      <p:cBhvr>
                                        <p:cTn id="12"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6" end="6"/>
                                            </p:txEl>
                                          </p:spTgt>
                                        </p:tgtEl>
                                        <p:attrNameLst>
                                          <p:attrName>ppt_x</p:attrName>
                                          <p:attrName>ppt_y</p:attrName>
                                        </p:attrNameLst>
                                      </p:cBhvr>
                                    </p:animMotion>
                                    <p:animEffect transition="in" filter="fade">
                                      <p:cBhvr>
                                        <p:cTn id="14" dur="1000"/>
                                        <p:tgtEl>
                                          <p:spTgt spid="6">
                                            <p:txEl>
                                              <p:pRg st="6" end="6"/>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Scale>
                                      <p:cBhvr>
                                        <p:cTn id="17"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8" end="8"/>
                                            </p:txEl>
                                          </p:spTgt>
                                        </p:tgtEl>
                                        <p:attrNameLst>
                                          <p:attrName>ppt_x</p:attrName>
                                          <p:attrName>ppt_y</p:attrName>
                                        </p:attrNameLst>
                                      </p:cBhvr>
                                    </p:animMotion>
                                    <p:animEffect transition="in" filter="fade">
                                      <p:cBhvr>
                                        <p:cTn id="19" dur="1000"/>
                                        <p:tgtEl>
                                          <p:spTgt spid="6">
                                            <p:txEl>
                                              <p:pRg st="8" end="8"/>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animScale>
                                      <p:cBhvr>
                                        <p:cTn id="22" dur="1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10" end="10"/>
                                            </p:txEl>
                                          </p:spTgt>
                                        </p:tgtEl>
                                        <p:attrNameLst>
                                          <p:attrName>ppt_x</p:attrName>
                                          <p:attrName>ppt_y</p:attrName>
                                        </p:attrNameLst>
                                      </p:cBhvr>
                                    </p:animMotion>
                                    <p:animEffect transition="in" filter="fade">
                                      <p:cBhvr>
                                        <p:cTn id="24" dur="1000"/>
                                        <p:tgtEl>
                                          <p:spTgt spid="6">
                                            <p:txEl>
                                              <p:pRg st="10" end="10"/>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animScale>
                                      <p:cBhvr>
                                        <p:cTn id="27" dur="1000" decel="50000" fill="hold">
                                          <p:stCondLst>
                                            <p:cond delay="0"/>
                                          </p:stCondLst>
                                        </p:cTn>
                                        <p:tgtEl>
                                          <p:spTgt spid="6">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12" end="12"/>
                                            </p:txEl>
                                          </p:spTgt>
                                        </p:tgtEl>
                                        <p:attrNameLst>
                                          <p:attrName>ppt_x</p:attrName>
                                          <p:attrName>ppt_y</p:attrName>
                                        </p:attrNameLst>
                                      </p:cBhvr>
                                    </p:animMotion>
                                    <p:animEffect transition="in" filter="fade">
                                      <p:cBhvr>
                                        <p:cTn id="29" dur="1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945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285875"/>
            <a:ext cx="8229600" cy="5143500"/>
          </a:xfrm>
        </p:spPr>
        <p:txBody>
          <a:bodyPr/>
          <a:lstStyle/>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Plan a procedure to solve the problem:</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Prior Experience</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Data Available.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IN" sz="2000" b="1" smtClean="0">
                <a:latin typeface="Verdana" pitchFamily="34" charset="0"/>
                <a:ea typeface="Verdana" pitchFamily="34" charset="0"/>
                <a:cs typeface="Verdana" pitchFamily="34" charset="0"/>
              </a:rPr>
              <a:t>Content Knowledge.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Patterns </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Estimation &amp; Alternate Solution.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Feasibility.</a:t>
            </a:r>
          </a:p>
        </p:txBody>
      </p:sp>
      <p:sp>
        <p:nvSpPr>
          <p:cNvPr id="19461"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Understanding the Process</a:t>
            </a:r>
          </a:p>
        </p:txBody>
      </p:sp>
      <p:pic>
        <p:nvPicPr>
          <p:cNvPr id="19462" name="Picture 8" descr="1231.jpg"/>
          <p:cNvPicPr>
            <a:picLocks noChangeAspect="1"/>
          </p:cNvPicPr>
          <p:nvPr/>
        </p:nvPicPr>
        <p:blipFill>
          <a:blip r:embed="rId4" cstate="print"/>
          <a:srcRect/>
          <a:stretch>
            <a:fillRect/>
          </a:stretch>
        </p:blipFill>
        <p:spPr bwMode="auto">
          <a:xfrm>
            <a:off x="7143750" y="1500188"/>
            <a:ext cx="20002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Scale>
                                      <p:cBhvr>
                                        <p:cTn id="7"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2" end="2"/>
                                            </p:txEl>
                                          </p:spTgt>
                                        </p:tgtEl>
                                        <p:attrNameLst>
                                          <p:attrName>ppt_x</p:attrName>
                                          <p:attrName>ppt_y</p:attrName>
                                        </p:attrNameLst>
                                      </p:cBhvr>
                                    </p:animMotion>
                                    <p:animEffect transition="in" filter="fade">
                                      <p:cBhvr>
                                        <p:cTn id="9" dur="1000"/>
                                        <p:tgtEl>
                                          <p:spTgt spid="6">
                                            <p:txEl>
                                              <p:pRg st="2" end="2"/>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Scale>
                                      <p:cBhvr>
                                        <p:cTn id="12"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4" end="4"/>
                                            </p:txEl>
                                          </p:spTgt>
                                        </p:tgtEl>
                                        <p:attrNameLst>
                                          <p:attrName>ppt_x</p:attrName>
                                          <p:attrName>ppt_y</p:attrName>
                                        </p:attrNameLst>
                                      </p:cBhvr>
                                    </p:animMotion>
                                    <p:animEffect transition="in" filter="fade">
                                      <p:cBhvr>
                                        <p:cTn id="14" dur="1000"/>
                                        <p:tgtEl>
                                          <p:spTgt spid="6">
                                            <p:txEl>
                                              <p:pRg st="4" end="4"/>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Scale>
                                      <p:cBhvr>
                                        <p:cTn id="17"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6" end="6"/>
                                            </p:txEl>
                                          </p:spTgt>
                                        </p:tgtEl>
                                        <p:attrNameLst>
                                          <p:attrName>ppt_x</p:attrName>
                                          <p:attrName>ppt_y</p:attrName>
                                        </p:attrNameLst>
                                      </p:cBhvr>
                                    </p:animMotion>
                                    <p:animEffect transition="in" filter="fade">
                                      <p:cBhvr>
                                        <p:cTn id="19" dur="1000"/>
                                        <p:tgtEl>
                                          <p:spTgt spid="6">
                                            <p:txEl>
                                              <p:pRg st="6" end="6"/>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Scale>
                                      <p:cBhvr>
                                        <p:cTn id="22"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8" end="8"/>
                                            </p:txEl>
                                          </p:spTgt>
                                        </p:tgtEl>
                                        <p:attrNameLst>
                                          <p:attrName>ppt_x</p:attrName>
                                          <p:attrName>ppt_y</p:attrName>
                                        </p:attrNameLst>
                                      </p:cBhvr>
                                    </p:animMotion>
                                    <p:animEffect transition="in" filter="fade">
                                      <p:cBhvr>
                                        <p:cTn id="24" dur="1000"/>
                                        <p:tgtEl>
                                          <p:spTgt spid="6">
                                            <p:txEl>
                                              <p:pRg st="8" end="8"/>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Scale>
                                      <p:cBhvr>
                                        <p:cTn id="27" dur="1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10" end="10"/>
                                            </p:txEl>
                                          </p:spTgt>
                                        </p:tgtEl>
                                        <p:attrNameLst>
                                          <p:attrName>ppt_x</p:attrName>
                                          <p:attrName>ppt_y</p:attrName>
                                        </p:attrNameLst>
                                      </p:cBhvr>
                                    </p:animMotion>
                                    <p:animEffect transition="in" filter="fade">
                                      <p:cBhvr>
                                        <p:cTn id="29" dur="1000"/>
                                        <p:tgtEl>
                                          <p:spTgt spid="6">
                                            <p:txEl>
                                              <p:pRg st="10" end="10"/>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6">
                                            <p:txEl>
                                              <p:pRg st="12" end="12"/>
                                            </p:txEl>
                                          </p:spTgt>
                                        </p:tgtEl>
                                        <p:attrNameLst>
                                          <p:attrName>style.visibility</p:attrName>
                                        </p:attrNameLst>
                                      </p:cBhvr>
                                      <p:to>
                                        <p:strVal val="visible"/>
                                      </p:to>
                                    </p:set>
                                    <p:animScale>
                                      <p:cBhvr>
                                        <p:cTn id="32" dur="1000" decel="50000" fill="hold">
                                          <p:stCondLst>
                                            <p:cond delay="0"/>
                                          </p:stCondLst>
                                        </p:cTn>
                                        <p:tgtEl>
                                          <p:spTgt spid="6">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xEl>
                                              <p:pRg st="12" end="12"/>
                                            </p:txEl>
                                          </p:spTgt>
                                        </p:tgtEl>
                                        <p:attrNameLst>
                                          <p:attrName>ppt_x</p:attrName>
                                          <p:attrName>ppt_y</p:attrName>
                                        </p:attrNameLst>
                                      </p:cBhvr>
                                    </p:animMotion>
                                    <p:animEffect transition="in" filter="fade">
                                      <p:cBhvr>
                                        <p:cTn id="34" dur="1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14.jpg"/>
          <p:cNvPicPr>
            <a:picLocks noChangeAspect="1"/>
          </p:cNvPicPr>
          <p:nvPr/>
        </p:nvPicPr>
        <p:blipFill>
          <a:blip r:embed="rId2" cstate="print">
            <a:lum bright="16000" contrast="-28000"/>
          </a:blip>
          <a:srcRect/>
          <a:stretch>
            <a:fillRect/>
          </a:stretch>
        </p:blipFill>
        <p:spPr bwMode="auto">
          <a:xfrm>
            <a:off x="0" y="0"/>
            <a:ext cx="9144000" cy="6858000"/>
          </a:xfrm>
          <a:prstGeom prst="rect">
            <a:avLst/>
          </a:prstGeom>
          <a:noFill/>
          <a:ln w="9525">
            <a:noFill/>
            <a:miter lim="800000"/>
            <a:headEnd/>
            <a:tailEnd/>
          </a:ln>
        </p:spPr>
      </p:pic>
      <p:pic>
        <p:nvPicPr>
          <p:cNvPr id="205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2052" name="Rectangle 5"/>
          <p:cNvSpPr>
            <a:spLocks noGrp="1" noChangeArrowheads="1"/>
          </p:cNvSpPr>
          <p:nvPr>
            <p:ph type="ctrTitle"/>
          </p:nvPr>
        </p:nvSpPr>
        <p:spPr>
          <a:xfrm>
            <a:off x="685800" y="2667000"/>
            <a:ext cx="7772400" cy="1470025"/>
          </a:xfrm>
        </p:spPr>
        <p:txBody>
          <a:bodyPr/>
          <a:lstStyle/>
          <a:p>
            <a:pPr eaLnBrk="1" hangingPunct="1"/>
            <a:r>
              <a:rPr lang="en-US" sz="4000" b="1" u="sng" smtClean="0">
                <a:latin typeface="Verdana" pitchFamily="34" charset="0"/>
              </a:rPr>
              <a:t>DECISION MAKING AND PROBLEM SOLVING</a:t>
            </a:r>
          </a:p>
        </p:txBody>
      </p:sp>
      <p:sp>
        <p:nvSpPr>
          <p:cNvPr id="2053" name="Rectangle 6"/>
          <p:cNvSpPr>
            <a:spLocks noGrp="1" noChangeArrowheads="1"/>
          </p:cNvSpPr>
          <p:nvPr>
            <p:ph type="subTitle" idx="1"/>
          </p:nvPr>
        </p:nvSpPr>
        <p:spPr>
          <a:xfrm>
            <a:off x="4038600" y="5410200"/>
            <a:ext cx="6400800" cy="685800"/>
          </a:xfrm>
        </p:spPr>
        <p:txBody>
          <a:bodyPr/>
          <a:lstStyle/>
          <a:p>
            <a:pPr eaLnBrk="1" hangingPunct="1"/>
            <a:r>
              <a:rPr lang="en-US" sz="3600" b="1" smtClean="0">
                <a:solidFill>
                  <a:schemeClr val="tx1"/>
                </a:solidFill>
                <a:latin typeface="Verdana" pitchFamily="34" charset="0"/>
              </a:rPr>
              <a:t>Session – 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Learning.jpg"/>
          <p:cNvPicPr>
            <a:picLocks noChangeAspect="1"/>
          </p:cNvPicPr>
          <p:nvPr/>
        </p:nvPicPr>
        <p:blipFill>
          <a:blip r:embed="rId2" cstate="print"/>
          <a:srcRect/>
          <a:stretch>
            <a:fillRect/>
          </a:stretch>
        </p:blipFill>
        <p:spPr bwMode="auto">
          <a:xfrm>
            <a:off x="5857875" y="2214563"/>
            <a:ext cx="3286125" cy="3500437"/>
          </a:xfrm>
          <a:prstGeom prst="rect">
            <a:avLst/>
          </a:prstGeom>
          <a:noFill/>
          <a:ln w="9525">
            <a:noFill/>
            <a:miter lim="800000"/>
            <a:headEnd/>
            <a:tailEnd/>
          </a:ln>
        </p:spPr>
      </p:pic>
      <p:pic>
        <p:nvPicPr>
          <p:cNvPr id="20483"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0484"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285875"/>
            <a:ext cx="8229600" cy="5143500"/>
          </a:xfrm>
        </p:spPr>
        <p:txBody>
          <a:bodyPr/>
          <a:lstStyle/>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Collect data &amp; the knowledge required</a:t>
            </a:r>
            <a:endParaRPr lang="en-US" sz="2800" b="1" smtClean="0">
              <a:latin typeface="Verdana" pitchFamily="34" charset="0"/>
              <a:ea typeface="Verdana" pitchFamily="34" charset="0"/>
              <a:cs typeface="Verdana" pitchFamily="34" charset="0"/>
            </a:endParaRPr>
          </a:p>
          <a:p>
            <a:pPr algn="just" eaLnBrk="1" hangingPunct="1">
              <a:buFont typeface="Arial" charset="0"/>
              <a:buNone/>
            </a:pPr>
            <a:endParaRPr lang="en-US" sz="2800" b="1" smtClean="0">
              <a:latin typeface="Verdana" pitchFamily="34" charset="0"/>
              <a:ea typeface="Verdana" pitchFamily="34" charset="0"/>
              <a:cs typeface="Verdana" pitchFamily="34" charset="0"/>
            </a:endParaRPr>
          </a:p>
          <a:p>
            <a:pPr algn="just" eaLnBrk="1" hangingPunct="1">
              <a:buFont typeface="Arial" charset="0"/>
              <a:buNone/>
            </a:pPr>
            <a:r>
              <a:rPr lang="en-US" sz="2800" b="1" smtClean="0">
                <a:latin typeface="Verdana" pitchFamily="34" charset="0"/>
                <a:ea typeface="Verdana" pitchFamily="34" charset="0"/>
                <a:cs typeface="Verdana" pitchFamily="34" charset="0"/>
              </a:rPr>
              <a:t>“A solution may be required based</a:t>
            </a:r>
          </a:p>
          <a:p>
            <a:pPr algn="just" eaLnBrk="1" hangingPunct="1">
              <a:buFont typeface="Arial" charset="0"/>
              <a:buNone/>
            </a:pPr>
            <a:r>
              <a:rPr lang="en-US" sz="2800" b="1" smtClean="0">
                <a:latin typeface="Verdana" pitchFamily="34" charset="0"/>
                <a:ea typeface="Verdana" pitchFamily="34" charset="0"/>
                <a:cs typeface="Verdana" pitchFamily="34" charset="0"/>
              </a:rPr>
              <a:t>	upon imperfect knowledge”</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p:txBody>
      </p:sp>
      <p:sp>
        <p:nvSpPr>
          <p:cNvPr id="20486"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Understanding the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2" end="2"/>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calcmode="lin" valueType="num">
                                      <p:cBhvr>
                                        <p:cTn id="12"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stickman climbing.jpg"/>
          <p:cNvPicPr>
            <a:picLocks noChangeAspect="1"/>
          </p:cNvPicPr>
          <p:nvPr/>
        </p:nvPicPr>
        <p:blipFill>
          <a:blip r:embed="rId2" cstate="print"/>
          <a:srcRect/>
          <a:stretch>
            <a:fillRect/>
          </a:stretch>
        </p:blipFill>
        <p:spPr bwMode="auto">
          <a:xfrm>
            <a:off x="6143625" y="2500313"/>
            <a:ext cx="3000375" cy="2928937"/>
          </a:xfrm>
          <a:prstGeom prst="rect">
            <a:avLst/>
          </a:prstGeom>
          <a:noFill/>
          <a:ln w="9525">
            <a:noFill/>
            <a:miter lim="800000"/>
            <a:headEnd/>
            <a:tailEnd/>
          </a:ln>
        </p:spPr>
      </p:pic>
      <p:pic>
        <p:nvPicPr>
          <p:cNvPr id="21507"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1508"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285875"/>
            <a:ext cx="8229600" cy="5143500"/>
          </a:xfrm>
        </p:spPr>
        <p:txBody>
          <a:bodyPr/>
          <a:lstStyle/>
          <a:p>
            <a:pPr algn="just" eaLnBrk="1" hangingPunct="1">
              <a:buFont typeface="Arial" charset="0"/>
              <a:buNone/>
            </a:pPr>
            <a:endParaRPr lang="en-US" sz="2000" b="1" smtClean="0">
              <a:solidFill>
                <a:srgbClr val="0000FF"/>
              </a:solidFill>
              <a:latin typeface="Verdana" pitchFamily="34" charset="0"/>
              <a:ea typeface="Verdana" pitchFamily="34" charset="0"/>
              <a:cs typeface="Verdana" pitchFamily="34" charset="0"/>
            </a:endParaRPr>
          </a:p>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Select the preferred solution: Test, Use &amp; Evaluate</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Check each Step</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Determine clearly that each step is correct.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IN" sz="2000" b="1" smtClean="0">
                <a:latin typeface="Verdana" pitchFamily="34" charset="0"/>
                <a:ea typeface="Verdana" pitchFamily="34" charset="0"/>
                <a:cs typeface="Verdana" pitchFamily="34" charset="0"/>
              </a:rPr>
              <a:t>Can you prove that each step is correct.</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p:txBody>
      </p:sp>
      <p:sp>
        <p:nvSpPr>
          <p:cNvPr id="21510"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Understanding the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Scale>
                                      <p:cBhvr>
                                        <p:cTn id="7"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4" end="4"/>
                                            </p:txEl>
                                          </p:spTgt>
                                        </p:tgtEl>
                                        <p:attrNameLst>
                                          <p:attrName>ppt_x</p:attrName>
                                          <p:attrName>ppt_y</p:attrName>
                                        </p:attrNameLst>
                                      </p:cBhvr>
                                    </p:animMotion>
                                    <p:animEffect transition="in" filter="fade">
                                      <p:cBhvr>
                                        <p:cTn id="9" dur="1000"/>
                                        <p:tgtEl>
                                          <p:spTgt spid="6">
                                            <p:txEl>
                                              <p:pRg st="4" end="4"/>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Scale>
                                      <p:cBhvr>
                                        <p:cTn id="12"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6" end="6"/>
                                            </p:txEl>
                                          </p:spTgt>
                                        </p:tgtEl>
                                        <p:attrNameLst>
                                          <p:attrName>ppt_x</p:attrName>
                                          <p:attrName>ppt_y</p:attrName>
                                        </p:attrNameLst>
                                      </p:cBhvr>
                                    </p:animMotion>
                                    <p:animEffect transition="in" filter="fade">
                                      <p:cBhvr>
                                        <p:cTn id="14" dur="1000"/>
                                        <p:tgtEl>
                                          <p:spTgt spid="6">
                                            <p:txEl>
                                              <p:pRg st="6" end="6"/>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Scale>
                                      <p:cBhvr>
                                        <p:cTn id="17"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8" end="8"/>
                                            </p:txEl>
                                          </p:spTgt>
                                        </p:tgtEl>
                                        <p:attrNameLst>
                                          <p:attrName>ppt_x</p:attrName>
                                          <p:attrName>ppt_y</p:attrName>
                                        </p:attrNameLst>
                                      </p:cBhvr>
                                    </p:animMotion>
                                    <p:animEffect transition="in" filter="fade">
                                      <p:cBhvr>
                                        <p:cTn id="19"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PS.jpg"/>
          <p:cNvPicPr>
            <a:picLocks noChangeAspect="1"/>
          </p:cNvPicPr>
          <p:nvPr/>
        </p:nvPicPr>
        <p:blipFill>
          <a:blip r:embed="rId2" cstate="print"/>
          <a:srcRect/>
          <a:stretch>
            <a:fillRect/>
          </a:stretch>
        </p:blipFill>
        <p:spPr bwMode="auto">
          <a:xfrm>
            <a:off x="6072188" y="2786063"/>
            <a:ext cx="3071812" cy="2928937"/>
          </a:xfrm>
          <a:prstGeom prst="rect">
            <a:avLst/>
          </a:prstGeom>
          <a:noFill/>
          <a:ln w="9525">
            <a:noFill/>
            <a:miter lim="800000"/>
            <a:headEnd/>
            <a:tailEnd/>
          </a:ln>
        </p:spPr>
      </p:pic>
      <p:pic>
        <p:nvPicPr>
          <p:cNvPr id="22531"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2532"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285875"/>
            <a:ext cx="8229600" cy="5143500"/>
          </a:xfrm>
        </p:spPr>
        <p:txBody>
          <a:bodyPr rtlCol="0">
            <a:normAutofit lnSpcReduction="10000"/>
          </a:bodyPr>
          <a:lstStyle/>
          <a:p>
            <a:pPr algn="just" eaLnBrk="1" fontAlgn="auto" hangingPunct="1">
              <a:spcAft>
                <a:spcPts val="0"/>
              </a:spcAft>
              <a:buFont typeface="Arial" pitchFamily="34" charset="0"/>
              <a:buNone/>
              <a:defRPr/>
            </a:pPr>
            <a:r>
              <a:rPr lang="en-US" sz="2000" b="1" dirty="0" smtClean="0">
                <a:solidFill>
                  <a:srgbClr val="0000FF"/>
                </a:solidFill>
                <a:latin typeface="Verdana" pitchFamily="34" charset="0"/>
                <a:ea typeface="Verdana" pitchFamily="34" charset="0"/>
                <a:cs typeface="Verdana" pitchFamily="34" charset="0"/>
              </a:rPr>
              <a:t>Reflect on the Process</a:t>
            </a:r>
          </a:p>
          <a:p>
            <a:pPr algn="just"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Are you certain of problem being solved?</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Can you check the result and your argument?</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Can use alternate solutions?</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What did you actually do?</a:t>
            </a:r>
          </a:p>
          <a:p>
            <a:pPr algn="just"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Can you explain this to another?</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Can you use the result &amp;/or method for </a:t>
            </a:r>
          </a:p>
          <a:p>
            <a:pPr algn="just" eaLnBrk="1" fontAlgn="auto" hangingPunct="1">
              <a:spcAft>
                <a:spcPts val="0"/>
              </a:spcAft>
              <a:buFont typeface="Arial" pitchFamily="34" charset="0"/>
              <a:buNone/>
              <a:defRPr/>
            </a:pPr>
            <a:r>
              <a:rPr lang="en-US" sz="2000" b="1" dirty="0" smtClean="0">
                <a:latin typeface="Verdana" pitchFamily="34" charset="0"/>
                <a:ea typeface="Verdana" pitchFamily="34" charset="0"/>
                <a:cs typeface="Verdana" pitchFamily="34" charset="0"/>
              </a:rPr>
              <a:t>	another problem?</a:t>
            </a:r>
          </a:p>
          <a:p>
            <a:pPr algn="just"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p:txBody>
      </p:sp>
      <p:sp>
        <p:nvSpPr>
          <p:cNvPr id="22534"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Understanding the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Scale>
                                      <p:cBhvr>
                                        <p:cTn id="7"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2" end="2"/>
                                            </p:txEl>
                                          </p:spTgt>
                                        </p:tgtEl>
                                        <p:attrNameLst>
                                          <p:attrName>ppt_x</p:attrName>
                                          <p:attrName>ppt_y</p:attrName>
                                        </p:attrNameLst>
                                      </p:cBhvr>
                                    </p:animMotion>
                                    <p:animEffect transition="in" filter="fade">
                                      <p:cBhvr>
                                        <p:cTn id="9" dur="1000"/>
                                        <p:tgtEl>
                                          <p:spTgt spid="6">
                                            <p:txEl>
                                              <p:pRg st="2" end="2"/>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Scale>
                                      <p:cBhvr>
                                        <p:cTn id="12"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4" end="4"/>
                                            </p:txEl>
                                          </p:spTgt>
                                        </p:tgtEl>
                                        <p:attrNameLst>
                                          <p:attrName>ppt_x</p:attrName>
                                          <p:attrName>ppt_y</p:attrName>
                                        </p:attrNameLst>
                                      </p:cBhvr>
                                    </p:animMotion>
                                    <p:animEffect transition="in" filter="fade">
                                      <p:cBhvr>
                                        <p:cTn id="14" dur="1000"/>
                                        <p:tgtEl>
                                          <p:spTgt spid="6">
                                            <p:txEl>
                                              <p:pRg st="4" end="4"/>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Scale>
                                      <p:cBhvr>
                                        <p:cTn id="17"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6" end="6"/>
                                            </p:txEl>
                                          </p:spTgt>
                                        </p:tgtEl>
                                        <p:attrNameLst>
                                          <p:attrName>ppt_x</p:attrName>
                                          <p:attrName>ppt_y</p:attrName>
                                        </p:attrNameLst>
                                      </p:cBhvr>
                                    </p:animMotion>
                                    <p:animEffect transition="in" filter="fade">
                                      <p:cBhvr>
                                        <p:cTn id="19" dur="1000"/>
                                        <p:tgtEl>
                                          <p:spTgt spid="6">
                                            <p:txEl>
                                              <p:pRg st="6" end="6"/>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Scale>
                                      <p:cBhvr>
                                        <p:cTn id="22"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8" end="8"/>
                                            </p:txEl>
                                          </p:spTgt>
                                        </p:tgtEl>
                                        <p:attrNameLst>
                                          <p:attrName>ppt_x</p:attrName>
                                          <p:attrName>ppt_y</p:attrName>
                                        </p:attrNameLst>
                                      </p:cBhvr>
                                    </p:animMotion>
                                    <p:animEffect transition="in" filter="fade">
                                      <p:cBhvr>
                                        <p:cTn id="24" dur="1000"/>
                                        <p:tgtEl>
                                          <p:spTgt spid="6">
                                            <p:txEl>
                                              <p:pRg st="8" end="8"/>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Scale>
                                      <p:cBhvr>
                                        <p:cTn id="27" dur="1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10" end="10"/>
                                            </p:txEl>
                                          </p:spTgt>
                                        </p:tgtEl>
                                        <p:attrNameLst>
                                          <p:attrName>ppt_x</p:attrName>
                                          <p:attrName>ppt_y</p:attrName>
                                        </p:attrNameLst>
                                      </p:cBhvr>
                                    </p:animMotion>
                                    <p:animEffect transition="in" filter="fade">
                                      <p:cBhvr>
                                        <p:cTn id="29" dur="1000"/>
                                        <p:tgtEl>
                                          <p:spTgt spid="6">
                                            <p:txEl>
                                              <p:pRg st="10" end="10"/>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6">
                                            <p:txEl>
                                              <p:pRg st="12" end="12"/>
                                            </p:txEl>
                                          </p:spTgt>
                                        </p:tgtEl>
                                        <p:attrNameLst>
                                          <p:attrName>style.visibility</p:attrName>
                                        </p:attrNameLst>
                                      </p:cBhvr>
                                      <p:to>
                                        <p:strVal val="visible"/>
                                      </p:to>
                                    </p:set>
                                    <p:animScale>
                                      <p:cBhvr>
                                        <p:cTn id="32" dur="1000" decel="50000" fill="hold">
                                          <p:stCondLst>
                                            <p:cond delay="0"/>
                                          </p:stCondLst>
                                        </p:cTn>
                                        <p:tgtEl>
                                          <p:spTgt spid="6">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xEl>
                                              <p:pRg st="12" end="12"/>
                                            </p:txEl>
                                          </p:spTgt>
                                        </p:tgtEl>
                                        <p:attrNameLst>
                                          <p:attrName>ppt_x</p:attrName>
                                          <p:attrName>ppt_y</p:attrName>
                                        </p:attrNameLst>
                                      </p:cBhvr>
                                    </p:animMotion>
                                    <p:animEffect transition="in" filter="fade">
                                      <p:cBhvr>
                                        <p:cTn id="34" dur="1000"/>
                                        <p:tgtEl>
                                          <p:spTgt spid="6">
                                            <p:txEl>
                                              <p:pRg st="12" end="12"/>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Scale>
                                      <p:cBhvr>
                                        <p:cTn id="37" dur="1000" decel="50000" fill="hold">
                                          <p:stCondLst>
                                            <p:cond delay="0"/>
                                          </p:stCondLst>
                                        </p:cTn>
                                        <p:tgtEl>
                                          <p:spTgt spid="6">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6">
                                            <p:txEl>
                                              <p:pRg st="13" end="13"/>
                                            </p:txEl>
                                          </p:spTgt>
                                        </p:tgtEl>
                                        <p:attrNameLst>
                                          <p:attrName>ppt_x</p:attrName>
                                          <p:attrName>ppt_y</p:attrName>
                                        </p:attrNameLst>
                                      </p:cBhvr>
                                    </p:animMotion>
                                    <p:animEffect transition="in" filter="fade">
                                      <p:cBhvr>
                                        <p:cTn id="39" dur="1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355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8" name="Rectangle 3"/>
          <p:cNvSpPr>
            <a:spLocks noGrp="1" noChangeArrowheads="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sz="4000" b="1" dirty="0" smtClean="0">
                <a:solidFill>
                  <a:srgbClr val="0000CC"/>
                </a:solidFill>
                <a:latin typeface="Verdana" pitchFamily="34" charset="0"/>
              </a:rPr>
              <a:t>PROBLEM SOLVING PROCEDURE</a:t>
            </a:r>
          </a:p>
        </p:txBody>
      </p:sp>
      <p:sp>
        <p:nvSpPr>
          <p:cNvPr id="10" name="Content Placeholder 9"/>
          <p:cNvSpPr>
            <a:spLocks noGrp="1"/>
          </p:cNvSpPr>
          <p:nvPr>
            <p:ph sz="half" idx="2"/>
          </p:nvPr>
        </p:nvSpPr>
        <p:spPr>
          <a:xfrm>
            <a:off x="4429125" y="1428750"/>
            <a:ext cx="4038600" cy="4857750"/>
          </a:xfrm>
        </p:spPr>
        <p:txBody>
          <a:bodyPr/>
          <a:lstStyle/>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Define</a:t>
            </a:r>
          </a:p>
          <a:p>
            <a:pPr lvl="1" algn="just" eaLnBrk="1" hangingPunct="1">
              <a:buFont typeface="Arial" charset="0"/>
              <a:buNone/>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Information Measures</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Analyze</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Generate Alternatives</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Select Alternatives</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Decide &amp; Implement</a:t>
            </a:r>
            <a:endParaRPr lang="en-IN" sz="2000" b="1" smtClean="0">
              <a:latin typeface="Verdana" pitchFamily="34" charset="0"/>
              <a:ea typeface="Verdana" pitchFamily="34" charset="0"/>
              <a:cs typeface="Verdana" pitchFamily="34" charset="0"/>
            </a:endParaRPr>
          </a:p>
        </p:txBody>
      </p:sp>
      <p:pic>
        <p:nvPicPr>
          <p:cNvPr id="23558" name="Content Placeholder 13" descr="OfCl.jpg"/>
          <p:cNvPicPr>
            <a:picLocks noGrp="1" noChangeAspect="1"/>
          </p:cNvPicPr>
          <p:nvPr>
            <p:ph sz="half" idx="1"/>
          </p:nvPr>
        </p:nvPicPr>
        <p:blipFill>
          <a:blip r:embed="rId4" cstate="print"/>
          <a:srcRect/>
          <a:stretch>
            <a:fillRect/>
          </a:stretch>
        </p:blipFill>
        <p:spPr>
          <a:xfrm>
            <a:off x="714375" y="1214438"/>
            <a:ext cx="3357563" cy="4429125"/>
          </a:xfrm>
        </p:spPr>
      </p:pic>
      <p:sp>
        <p:nvSpPr>
          <p:cNvPr id="7" name="Down Arrow 6"/>
          <p:cNvSpPr/>
          <p:nvPr/>
        </p:nvSpPr>
        <p:spPr>
          <a:xfrm>
            <a:off x="8143875" y="1357313"/>
            <a:ext cx="214313" cy="17859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Bottom)">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Bottom)">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Bottom)">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slide(fromBottom)">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slide(fromBottom)">
                                      <p:cBhvr>
                                        <p:cTn id="32" dur="500"/>
                                        <p:tgtEl>
                                          <p:spTgt spid="10">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0 0  L 0 0.33333  E" pathEditMode="relative" ptsTypes="">
                                      <p:cBhvr>
                                        <p:cTn id="41"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457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24580"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STEP 1</a:t>
            </a:r>
          </a:p>
        </p:txBody>
      </p:sp>
      <p:sp>
        <p:nvSpPr>
          <p:cNvPr id="24581" name="Content Placeholder 9"/>
          <p:cNvSpPr>
            <a:spLocks noGrp="1"/>
          </p:cNvSpPr>
          <p:nvPr>
            <p:ph sz="half" idx="2"/>
          </p:nvPr>
        </p:nvSpPr>
        <p:spPr>
          <a:xfrm>
            <a:off x="4143375" y="1600200"/>
            <a:ext cx="4038600" cy="4525963"/>
          </a:xfrm>
        </p:spPr>
        <p:txBody>
          <a:bodyPr/>
          <a:lstStyle/>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r>
              <a:rPr lang="en-US" sz="2000" b="1" smtClean="0">
                <a:latin typeface="Verdana" pitchFamily="34" charset="0"/>
                <a:ea typeface="Verdana" pitchFamily="34" charset="0"/>
                <a:cs typeface="Verdana" pitchFamily="34" charset="0"/>
              </a:rPr>
              <a:t>		</a:t>
            </a:r>
            <a:r>
              <a:rPr lang="en-US" b="1" smtClean="0">
                <a:latin typeface="Verdana" pitchFamily="34" charset="0"/>
                <a:ea typeface="Verdana" pitchFamily="34" charset="0"/>
                <a:cs typeface="Verdana" pitchFamily="34" charset="0"/>
              </a:rPr>
              <a:t>     </a:t>
            </a:r>
            <a:r>
              <a:rPr lang="en-US" b="1" smtClean="0">
                <a:solidFill>
                  <a:srgbClr val="FF0000"/>
                </a:solidFill>
                <a:latin typeface="Verdana" pitchFamily="34" charset="0"/>
                <a:ea typeface="Verdana" pitchFamily="34" charset="0"/>
                <a:cs typeface="Verdana" pitchFamily="34" charset="0"/>
              </a:rPr>
              <a:t>DEFINE</a:t>
            </a:r>
            <a:endParaRPr lang="en-IN" b="1" smtClean="0">
              <a:solidFill>
                <a:srgbClr val="FF0000"/>
              </a:solidFill>
              <a:latin typeface="Verdana" pitchFamily="34" charset="0"/>
              <a:ea typeface="Verdana" pitchFamily="34" charset="0"/>
              <a:cs typeface="Verdana" pitchFamily="34" charset="0"/>
            </a:endParaRPr>
          </a:p>
        </p:txBody>
      </p:sp>
      <p:pic>
        <p:nvPicPr>
          <p:cNvPr id="24582" name="Content Placeholder 11" descr="Manager Learning.jpg"/>
          <p:cNvPicPr>
            <a:picLocks noGrp="1" noChangeAspect="1"/>
          </p:cNvPicPr>
          <p:nvPr>
            <p:ph sz="half" idx="1"/>
          </p:nvPr>
        </p:nvPicPr>
        <p:blipFill>
          <a:blip r:embed="rId4" cstate="print"/>
          <a:srcRect/>
          <a:stretch>
            <a:fillRect/>
          </a:stretch>
        </p:blipFill>
        <p:spPr>
          <a:xfrm>
            <a:off x="928688" y="1643063"/>
            <a:ext cx="3643312" cy="407193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560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25604"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DEFINING THE PROBLEM</a:t>
            </a:r>
          </a:p>
        </p:txBody>
      </p:sp>
      <p:sp>
        <p:nvSpPr>
          <p:cNvPr id="6" name="Content Placeholder 5"/>
          <p:cNvSpPr>
            <a:spLocks noGrp="1"/>
          </p:cNvSpPr>
          <p:nvPr>
            <p:ph sz="half" idx="1"/>
          </p:nvPr>
        </p:nvSpPr>
        <p:spPr/>
        <p:txBody>
          <a:bodyPr rtlCol="0">
            <a:normAutofit fontScale="92500" lnSpcReduction="20000"/>
          </a:bodyPr>
          <a:lstStyle/>
          <a:p>
            <a:pPr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Collect all the relevant information.</a:t>
            </a:r>
          </a:p>
          <a:p>
            <a:pPr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Clarify background issues.</a:t>
            </a:r>
          </a:p>
          <a:p>
            <a:pPr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What are the constraints?</a:t>
            </a:r>
          </a:p>
          <a:p>
            <a:pPr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Are there sub-problems that can be dealt with separately?</a:t>
            </a:r>
          </a:p>
          <a:p>
            <a:pPr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Can the problem now be formulated?</a:t>
            </a:r>
            <a:endParaRPr lang="en-IN" sz="2000" b="1" dirty="0">
              <a:latin typeface="Verdana" pitchFamily="34" charset="0"/>
              <a:ea typeface="Verdana" pitchFamily="34" charset="0"/>
              <a:cs typeface="Verdana" pitchFamily="34" charset="0"/>
            </a:endParaRPr>
          </a:p>
        </p:txBody>
      </p:sp>
      <p:pic>
        <p:nvPicPr>
          <p:cNvPr id="25606" name="Content Placeholder 12" descr="pro1.jpg"/>
          <p:cNvPicPr>
            <a:picLocks noGrp="1" noChangeAspect="1"/>
          </p:cNvPicPr>
          <p:nvPr>
            <p:ph sz="half" idx="1"/>
          </p:nvPr>
        </p:nvPicPr>
        <p:blipFill>
          <a:blip r:embed="rId4" cstate="print"/>
          <a:srcRect/>
          <a:stretch>
            <a:fillRect/>
          </a:stretch>
        </p:blipFill>
        <p:spPr>
          <a:xfrm>
            <a:off x="4714875" y="1357313"/>
            <a:ext cx="4143375" cy="43576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Scale>
                                      <p:cBhvr>
                                        <p:cTn id="13"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xEl>
                                              <p:pRg st="3" end="3"/>
                                            </p:txEl>
                                          </p:spTgt>
                                        </p:tgtEl>
                                        <p:attrNameLst>
                                          <p:attrName>ppt_x</p:attrName>
                                          <p:attrName>ppt_y</p:attrName>
                                        </p:attrNameLst>
                                      </p:cBhvr>
                                    </p:animMotion>
                                    <p:animEffect transition="in" filter="fade">
                                      <p:cBhvr>
                                        <p:cTn id="15" dur="1000"/>
                                        <p:tgtEl>
                                          <p:spTgt spid="6">
                                            <p:txEl>
                                              <p:pRg st="3" end="3"/>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Scale>
                                      <p:cBhvr>
                                        <p:cTn id="19"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xEl>
                                              <p:pRg st="5" end="5"/>
                                            </p:txEl>
                                          </p:spTgt>
                                        </p:tgtEl>
                                        <p:attrNameLst>
                                          <p:attrName>ppt_x</p:attrName>
                                          <p:attrName>ppt_y</p:attrName>
                                        </p:attrNameLst>
                                      </p:cBhvr>
                                    </p:animMotion>
                                    <p:animEffect transition="in" filter="fade">
                                      <p:cBhvr>
                                        <p:cTn id="21" dur="1000"/>
                                        <p:tgtEl>
                                          <p:spTgt spid="6">
                                            <p:txEl>
                                              <p:pRg st="5" end="5"/>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Scale>
                                      <p:cBhvr>
                                        <p:cTn id="25"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xEl>
                                              <p:pRg st="7" end="7"/>
                                            </p:txEl>
                                          </p:spTgt>
                                        </p:tgtEl>
                                        <p:attrNameLst>
                                          <p:attrName>ppt_x</p:attrName>
                                          <p:attrName>ppt_y</p:attrName>
                                        </p:attrNameLst>
                                      </p:cBhvr>
                                    </p:animMotion>
                                    <p:animEffect transition="in" filter="fade">
                                      <p:cBhvr>
                                        <p:cTn id="27" dur="1000"/>
                                        <p:tgtEl>
                                          <p:spTgt spid="6">
                                            <p:txEl>
                                              <p:pRg st="7" end="7"/>
                                            </p:txEl>
                                          </p:spTgt>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Scale>
                                      <p:cBhvr>
                                        <p:cTn id="31"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xEl>
                                              <p:pRg st="9" end="9"/>
                                            </p:txEl>
                                          </p:spTgt>
                                        </p:tgtEl>
                                        <p:attrNameLst>
                                          <p:attrName>ppt_x</p:attrName>
                                          <p:attrName>ppt_y</p:attrName>
                                        </p:attrNameLst>
                                      </p:cBhvr>
                                    </p:animMotion>
                                    <p:animEffect transition="in" filter="fade">
                                      <p:cBhvr>
                                        <p:cTn id="33"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662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26628"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PROBLEM/OPPORTUNITY STATEMENT WORKSHEET</a:t>
            </a:r>
          </a:p>
        </p:txBody>
      </p:sp>
      <p:pic>
        <p:nvPicPr>
          <p:cNvPr id="9" name="Picture 8"/>
          <p:cNvPicPr>
            <a:picLocks noChangeAspect="1" noChangeArrowheads="1"/>
          </p:cNvPicPr>
          <p:nvPr/>
        </p:nvPicPr>
        <p:blipFill>
          <a:blip r:embed="rId4" cstate="print"/>
          <a:srcRect l="19942" t="20711" r="16408" b="13905"/>
          <a:stretch>
            <a:fillRect/>
          </a:stretch>
        </p:blipFill>
        <p:spPr bwMode="auto">
          <a:xfrm>
            <a:off x="0" y="1500188"/>
            <a:ext cx="914400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765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27652"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- 2</a:t>
            </a:r>
          </a:p>
        </p:txBody>
      </p:sp>
      <p:sp>
        <p:nvSpPr>
          <p:cNvPr id="8" name="Content Placeholder 7"/>
          <p:cNvSpPr>
            <a:spLocks noGrp="1"/>
          </p:cNvSpPr>
          <p:nvPr>
            <p:ph sz="half" idx="1"/>
          </p:nvPr>
        </p:nvSpPr>
        <p:spPr/>
        <p:txBody>
          <a:bodyPr/>
          <a:lstStyle/>
          <a:p>
            <a:pPr algn="just" eaLnBrk="1" hangingPunct="1">
              <a:buFont typeface="Wingdings" pitchFamily="2" charset="2"/>
              <a:buChar char="Ø"/>
            </a:pPr>
            <a:r>
              <a:rPr lang="en-US" sz="2400" b="1" smtClean="0">
                <a:solidFill>
                  <a:srgbClr val="FF0000"/>
                </a:solidFill>
                <a:latin typeface="Verdana" pitchFamily="34" charset="0"/>
                <a:ea typeface="Verdana" pitchFamily="34" charset="0"/>
                <a:cs typeface="Verdana" pitchFamily="34" charset="0"/>
              </a:rPr>
              <a:t>Problem 1</a:t>
            </a:r>
          </a:p>
          <a:p>
            <a:pPr algn="just" eaLnBrk="1" hangingPunct="1">
              <a:buFont typeface="Arial" charset="0"/>
              <a:buNone/>
            </a:pPr>
            <a:r>
              <a:rPr lang="en-US" sz="2000" b="1" smtClean="0">
                <a:latin typeface="Verdana" pitchFamily="34" charset="0"/>
                <a:ea typeface="Verdana" pitchFamily="34" charset="0"/>
                <a:cs typeface="Verdana" pitchFamily="34" charset="0"/>
              </a:rPr>
              <a:t>	I am in the habit of coming late to Work.</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400" b="1" smtClean="0">
                <a:solidFill>
                  <a:srgbClr val="FF0000"/>
                </a:solidFill>
                <a:latin typeface="Verdana" pitchFamily="34" charset="0"/>
                <a:ea typeface="Verdana" pitchFamily="34" charset="0"/>
                <a:cs typeface="Verdana" pitchFamily="34" charset="0"/>
              </a:rPr>
              <a:t>Problem 2 </a:t>
            </a:r>
          </a:p>
          <a:p>
            <a:pPr algn="just" eaLnBrk="1" hangingPunct="1">
              <a:buFont typeface="Arial" charset="0"/>
              <a:buNone/>
            </a:pPr>
            <a:r>
              <a:rPr lang="en-US" sz="2000" b="1" smtClean="0">
                <a:latin typeface="Verdana" pitchFamily="34" charset="0"/>
                <a:ea typeface="Verdana" pitchFamily="34" charset="0"/>
                <a:cs typeface="Verdana" pitchFamily="34" charset="0"/>
              </a:rPr>
              <a:t>	We could not meet production targets.</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400" b="1" smtClean="0">
                <a:solidFill>
                  <a:srgbClr val="FF0000"/>
                </a:solidFill>
                <a:latin typeface="Verdana" pitchFamily="34" charset="0"/>
                <a:ea typeface="Verdana" pitchFamily="34" charset="0"/>
                <a:cs typeface="Verdana" pitchFamily="34" charset="0"/>
              </a:rPr>
              <a:t>Problem 3 </a:t>
            </a:r>
          </a:p>
          <a:p>
            <a:pPr algn="just" eaLnBrk="1" hangingPunct="1">
              <a:buFont typeface="Arial" charset="0"/>
              <a:buNone/>
            </a:pPr>
            <a:r>
              <a:rPr lang="en-US" sz="2000" b="1" smtClean="0">
                <a:latin typeface="Verdana" pitchFamily="34" charset="0"/>
                <a:ea typeface="Verdana" pitchFamily="34" charset="0"/>
                <a:cs typeface="Verdana" pitchFamily="34" charset="0"/>
              </a:rPr>
              <a:t>	Take an issue in work situation, Define the problem?</a:t>
            </a:r>
          </a:p>
          <a:p>
            <a:pPr algn="just" eaLnBrk="1" hangingPunct="1">
              <a:buFont typeface="Wingdings" pitchFamily="2" charset="2"/>
              <a:buChar char="Ø"/>
            </a:pPr>
            <a:endParaRPr lang="en-IN" sz="2000" b="1" smtClean="0">
              <a:latin typeface="Verdana" pitchFamily="34" charset="0"/>
              <a:ea typeface="Verdana" pitchFamily="34" charset="0"/>
              <a:cs typeface="Verdana" pitchFamily="34" charset="0"/>
            </a:endParaRPr>
          </a:p>
        </p:txBody>
      </p:sp>
      <p:pic>
        <p:nvPicPr>
          <p:cNvPr id="27654" name="Content Placeholder 9" descr="decision pic 1.jpg"/>
          <p:cNvPicPr>
            <a:picLocks noGrp="1" noChangeAspect="1"/>
          </p:cNvPicPr>
          <p:nvPr>
            <p:ph sz="half" idx="2"/>
          </p:nvPr>
        </p:nvPicPr>
        <p:blipFill>
          <a:blip r:embed="rId4" cstate="print"/>
          <a:srcRect l="27499" t="14464" r="32321" b="18034"/>
          <a:stretch>
            <a:fillRect/>
          </a:stretch>
        </p:blipFill>
        <p:spPr>
          <a:xfrm>
            <a:off x="5072063" y="1500188"/>
            <a:ext cx="3714750" cy="4000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Scale>
                                      <p:cBhvr>
                                        <p:cTn id="7"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xEl>
                                              <p:pRg st="0" end="0"/>
                                            </p:txEl>
                                          </p:spTgt>
                                        </p:tgtEl>
                                        <p:attrNameLst>
                                          <p:attrName>ppt_x</p:attrName>
                                          <p:attrName>ppt_y</p:attrName>
                                        </p:attrNameLst>
                                      </p:cBhvr>
                                    </p:animMotion>
                                    <p:animEffect transition="in" filter="fade">
                                      <p:cBhvr>
                                        <p:cTn id="9" dur="1000"/>
                                        <p:tgtEl>
                                          <p:spTgt spid="8">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Scale>
                                      <p:cBhvr>
                                        <p:cTn id="12" dur="1000" decel="50000" fill="hold">
                                          <p:stCondLst>
                                            <p:cond delay="0"/>
                                          </p:stCondLst>
                                        </p:cTn>
                                        <p:tgtEl>
                                          <p:spTgt spid="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xEl>
                                              <p:pRg st="1" end="1"/>
                                            </p:txEl>
                                          </p:spTgt>
                                        </p:tgtEl>
                                        <p:attrNameLst>
                                          <p:attrName>ppt_x</p:attrName>
                                          <p:attrName>ppt_y</p:attrName>
                                        </p:attrNameLst>
                                      </p:cBhvr>
                                    </p:animMotion>
                                    <p:animEffect transition="in" filter="fade">
                                      <p:cBhvr>
                                        <p:cTn id="14" dur="10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Scale>
                                      <p:cBhvr>
                                        <p:cTn id="19" dur="1000" decel="50000" fill="hold">
                                          <p:stCondLst>
                                            <p:cond delay="0"/>
                                          </p:stCondLst>
                                        </p:cTn>
                                        <p:tgtEl>
                                          <p:spTgt spid="8">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xEl>
                                              <p:pRg st="3" end="3"/>
                                            </p:txEl>
                                          </p:spTgt>
                                        </p:tgtEl>
                                        <p:attrNameLst>
                                          <p:attrName>ppt_x</p:attrName>
                                          <p:attrName>ppt_y</p:attrName>
                                        </p:attrNameLst>
                                      </p:cBhvr>
                                    </p:animMotion>
                                    <p:animEffect transition="in" filter="fade">
                                      <p:cBhvr>
                                        <p:cTn id="21" dur="1000"/>
                                        <p:tgtEl>
                                          <p:spTgt spid="8">
                                            <p:txEl>
                                              <p:pRg st="3" end="3"/>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Scale>
                                      <p:cBhvr>
                                        <p:cTn id="24" dur="1000" decel="50000" fill="hold">
                                          <p:stCondLst>
                                            <p:cond delay="0"/>
                                          </p:stCondLst>
                                        </p:cTn>
                                        <p:tgtEl>
                                          <p:spTgt spid="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xEl>
                                              <p:pRg st="4" end="4"/>
                                            </p:txEl>
                                          </p:spTgt>
                                        </p:tgtEl>
                                        <p:attrNameLst>
                                          <p:attrName>ppt_x</p:attrName>
                                          <p:attrName>ppt_y</p:attrName>
                                        </p:attrNameLst>
                                      </p:cBhvr>
                                    </p:animMotion>
                                    <p:animEffect transition="in" filter="fade">
                                      <p:cBhvr>
                                        <p:cTn id="26" dur="10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Scale>
                                      <p:cBhvr>
                                        <p:cTn id="31" dur="1000" decel="50000" fill="hold">
                                          <p:stCondLst>
                                            <p:cond delay="0"/>
                                          </p:stCondLst>
                                        </p:cTn>
                                        <p:tgtEl>
                                          <p:spTgt spid="8">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8">
                                            <p:txEl>
                                              <p:pRg st="6" end="6"/>
                                            </p:txEl>
                                          </p:spTgt>
                                        </p:tgtEl>
                                        <p:attrNameLst>
                                          <p:attrName>ppt_x</p:attrName>
                                          <p:attrName>ppt_y</p:attrName>
                                        </p:attrNameLst>
                                      </p:cBhvr>
                                    </p:animMotion>
                                    <p:animEffect transition="in" filter="fade">
                                      <p:cBhvr>
                                        <p:cTn id="33" dur="1000"/>
                                        <p:tgtEl>
                                          <p:spTgt spid="8">
                                            <p:txEl>
                                              <p:pRg st="6" end="6"/>
                                            </p:txEl>
                                          </p:spTgt>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Scale>
                                      <p:cBhvr>
                                        <p:cTn id="36" dur="1000" decel="50000" fill="hold">
                                          <p:stCondLst>
                                            <p:cond delay="0"/>
                                          </p:stCondLst>
                                        </p:cTn>
                                        <p:tgtEl>
                                          <p:spTgt spid="8">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
                                            <p:txEl>
                                              <p:pRg st="7" end="7"/>
                                            </p:txEl>
                                          </p:spTgt>
                                        </p:tgtEl>
                                        <p:attrNameLst>
                                          <p:attrName>ppt_x</p:attrName>
                                          <p:attrName>ppt_y</p:attrName>
                                        </p:attrNameLst>
                                      </p:cBhvr>
                                    </p:animMotion>
                                    <p:animEffect transition="in" filter="fade">
                                      <p:cBhvr>
                                        <p:cTn id="38"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867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28676"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STEP 2</a:t>
            </a:r>
          </a:p>
        </p:txBody>
      </p:sp>
      <p:sp>
        <p:nvSpPr>
          <p:cNvPr id="28677" name="Content Placeholder 9"/>
          <p:cNvSpPr>
            <a:spLocks noGrp="1"/>
          </p:cNvSpPr>
          <p:nvPr>
            <p:ph sz="half" idx="2"/>
          </p:nvPr>
        </p:nvSpPr>
        <p:spPr>
          <a:xfrm>
            <a:off x="4462463" y="1600200"/>
            <a:ext cx="4038600" cy="4525963"/>
          </a:xfrm>
        </p:spPr>
        <p:txBody>
          <a:bodyPr/>
          <a:lstStyle/>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r>
              <a:rPr lang="en-US" b="1" smtClean="0">
                <a:solidFill>
                  <a:srgbClr val="FF0000"/>
                </a:solidFill>
                <a:latin typeface="Verdana" pitchFamily="34" charset="0"/>
                <a:ea typeface="Verdana" pitchFamily="34" charset="0"/>
                <a:cs typeface="Verdana" pitchFamily="34" charset="0"/>
              </a:rPr>
              <a:t>INFORMATION</a:t>
            </a:r>
            <a:r>
              <a:rPr lang="en-IN" b="1" smtClean="0">
                <a:solidFill>
                  <a:srgbClr val="FF0000"/>
                </a:solidFill>
                <a:latin typeface="Verdana" pitchFamily="34" charset="0"/>
                <a:ea typeface="Verdana" pitchFamily="34" charset="0"/>
                <a:cs typeface="Verdana" pitchFamily="34" charset="0"/>
              </a:rPr>
              <a:t> &amp;</a:t>
            </a:r>
          </a:p>
          <a:p>
            <a:pPr eaLnBrk="1" hangingPunct="1">
              <a:buFont typeface="Arial" charset="0"/>
              <a:buNone/>
            </a:pPr>
            <a:r>
              <a:rPr lang="en-US" b="1" smtClean="0">
                <a:solidFill>
                  <a:srgbClr val="FF0000"/>
                </a:solidFill>
                <a:latin typeface="Verdana" pitchFamily="34" charset="0"/>
                <a:ea typeface="Verdana" pitchFamily="34" charset="0"/>
                <a:cs typeface="Verdana" pitchFamily="34" charset="0"/>
              </a:rPr>
              <a:t>     MEASURES</a:t>
            </a:r>
          </a:p>
        </p:txBody>
      </p:sp>
      <p:pic>
        <p:nvPicPr>
          <p:cNvPr id="28678" name="Content Placeholder 8" descr="info.jpg"/>
          <p:cNvPicPr>
            <a:picLocks noGrp="1" noChangeAspect="1"/>
          </p:cNvPicPr>
          <p:nvPr>
            <p:ph sz="half" idx="1"/>
          </p:nvPr>
        </p:nvPicPr>
        <p:blipFill>
          <a:blip r:embed="rId4" cstate="print"/>
          <a:srcRect/>
          <a:stretch>
            <a:fillRect/>
          </a:stretch>
        </p:blipFill>
        <p:spPr>
          <a:xfrm>
            <a:off x="0" y="1571625"/>
            <a:ext cx="4071938" cy="41433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2969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29700"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2A</a:t>
            </a:r>
          </a:p>
        </p:txBody>
      </p:sp>
      <p:sp>
        <p:nvSpPr>
          <p:cNvPr id="29701" name="Content Placeholder 7"/>
          <p:cNvSpPr>
            <a:spLocks noGrp="1"/>
          </p:cNvSpPr>
          <p:nvPr>
            <p:ph sz="half" idx="1"/>
          </p:nvPr>
        </p:nvSpPr>
        <p:spPr/>
        <p:txBody>
          <a:bodyPr/>
          <a:lstStyle/>
          <a:p>
            <a:pPr algn="just" eaLnBrk="1" hangingPunct="1">
              <a:buFont typeface="Arial" charset="0"/>
              <a:buNone/>
            </a:pPr>
            <a:r>
              <a:rPr lang="en-US" sz="2000" b="1" smtClean="0">
                <a:latin typeface="Verdana" pitchFamily="34" charset="0"/>
                <a:ea typeface="Verdana" pitchFamily="34" charset="0"/>
                <a:cs typeface="Verdana" pitchFamily="34" charset="0"/>
              </a:rPr>
              <a:t>	</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Arial" charset="0"/>
              <a:buNone/>
            </a:pPr>
            <a:r>
              <a:rPr lang="en-US" sz="2000" b="1" smtClean="0">
                <a:latin typeface="Verdana" pitchFamily="34" charset="0"/>
                <a:ea typeface="Verdana" pitchFamily="34" charset="0"/>
                <a:cs typeface="Verdana" pitchFamily="34" charset="0"/>
              </a:rPr>
              <a:t>	Imagine that you were going to buy a house in a new area.  List 10 things that you would want to know about a house before you gave it serious consideration. </a:t>
            </a:r>
          </a:p>
          <a:p>
            <a:pPr algn="just" eaLnBrk="1" hangingPunct="1">
              <a:buFont typeface="Arial" charset="0"/>
              <a:buNone/>
            </a:pPr>
            <a:endParaRPr lang="en-IN" sz="2000" b="1" smtClean="0">
              <a:latin typeface="Verdana" pitchFamily="34" charset="0"/>
              <a:ea typeface="Verdana" pitchFamily="34" charset="0"/>
              <a:cs typeface="Verdana" pitchFamily="34" charset="0"/>
            </a:endParaRPr>
          </a:p>
        </p:txBody>
      </p:sp>
      <p:pic>
        <p:nvPicPr>
          <p:cNvPr id="29702" name="Content Placeholder 9" descr="decision pic 1.jpg"/>
          <p:cNvPicPr>
            <a:picLocks noGrp="1" noChangeAspect="1"/>
          </p:cNvPicPr>
          <p:nvPr>
            <p:ph sz="half" idx="2"/>
          </p:nvPr>
        </p:nvPicPr>
        <p:blipFill>
          <a:blip r:embed="rId4" cstate="print"/>
          <a:srcRect l="27499" t="14464" r="32321" b="18034"/>
          <a:stretch>
            <a:fillRect/>
          </a:stretch>
        </p:blipFill>
        <p:spPr>
          <a:xfrm>
            <a:off x="5072063" y="1500188"/>
            <a:ext cx="3714750" cy="40005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07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3076"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Scope of Discussion</a:t>
            </a:r>
          </a:p>
        </p:txBody>
      </p:sp>
      <p:sp>
        <p:nvSpPr>
          <p:cNvPr id="3077" name="Rectangle 4"/>
          <p:cNvSpPr>
            <a:spLocks noGrp="1" noChangeArrowheads="1"/>
          </p:cNvSpPr>
          <p:nvPr>
            <p:ph idx="1"/>
          </p:nvPr>
        </p:nvSpPr>
        <p:spPr/>
        <p:txBody>
          <a:bodyPr/>
          <a:lstStyle/>
          <a:p>
            <a:pPr marL="457200" indent="-457200" algn="just" eaLnBrk="1" hangingPunct="1">
              <a:lnSpc>
                <a:spcPct val="150000"/>
              </a:lnSpc>
              <a:buFont typeface="Wingdings" pitchFamily="2" charset="2"/>
              <a:buChar char="Ø"/>
            </a:pPr>
            <a:r>
              <a:rPr lang="en-US" sz="2000" b="1" smtClean="0">
                <a:latin typeface="Verdana" pitchFamily="34" charset="0"/>
              </a:rPr>
              <a:t>To Clarify and Define the Problem.</a:t>
            </a:r>
          </a:p>
          <a:p>
            <a:pPr marL="457200" indent="-457200" algn="just" eaLnBrk="1" hangingPunct="1">
              <a:lnSpc>
                <a:spcPct val="150000"/>
              </a:lnSpc>
              <a:buFont typeface="Wingdings" pitchFamily="2" charset="2"/>
              <a:buChar char="Ø"/>
            </a:pPr>
            <a:r>
              <a:rPr lang="en-US" sz="2000" b="1" smtClean="0">
                <a:latin typeface="Verdana" pitchFamily="34" charset="0"/>
              </a:rPr>
              <a:t>To understand the benefit of collective problem solving and decision making.</a:t>
            </a:r>
          </a:p>
          <a:p>
            <a:pPr marL="457200" indent="-457200" algn="just" eaLnBrk="1" hangingPunct="1">
              <a:lnSpc>
                <a:spcPct val="150000"/>
              </a:lnSpc>
              <a:buFont typeface="Wingdings" pitchFamily="2" charset="2"/>
              <a:buChar char="Ø"/>
            </a:pPr>
            <a:r>
              <a:rPr lang="en-US" sz="2000" b="1" smtClean="0">
                <a:latin typeface="Verdana" pitchFamily="34" charset="0"/>
              </a:rPr>
              <a:t>To examine decision making models.</a:t>
            </a:r>
          </a:p>
          <a:p>
            <a:pPr marL="457200" indent="-457200" algn="just" eaLnBrk="1" hangingPunct="1">
              <a:lnSpc>
                <a:spcPct val="150000"/>
              </a:lnSpc>
              <a:buFont typeface="Wingdings" pitchFamily="2" charset="2"/>
              <a:buChar char="Ø"/>
            </a:pPr>
            <a:r>
              <a:rPr lang="en-US" sz="2000" b="1" smtClean="0">
                <a:latin typeface="Verdana" pitchFamily="34" charset="0"/>
              </a:rPr>
              <a:t>Application of Creativity in Problem Solving/Decision Making process.</a:t>
            </a:r>
          </a:p>
          <a:p>
            <a:pPr marL="457200" indent="-457200" algn="just" eaLnBrk="1" hangingPunct="1">
              <a:lnSpc>
                <a:spcPct val="150000"/>
              </a:lnSpc>
              <a:buFont typeface="Wingdings" pitchFamily="2" charset="2"/>
              <a:buChar char="Ø"/>
            </a:pPr>
            <a:r>
              <a:rPr lang="en-US" sz="2000" b="1" smtClean="0">
                <a:latin typeface="Verdana" pitchFamily="34" charset="0"/>
              </a:rPr>
              <a:t>To Plan, Practice, and To solve Problem with making decisions through case studies, role playing and group discussions. </a:t>
            </a:r>
          </a:p>
          <a:p>
            <a:pPr marL="457200" indent="-457200" algn="just" eaLnBrk="1" hangingPunct="1">
              <a:lnSpc>
                <a:spcPct val="150000"/>
              </a:lnSpc>
              <a:buFontTx/>
              <a:buNone/>
            </a:pPr>
            <a:endParaRPr lang="en-US" sz="2000" b="1" smtClean="0">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072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30724" name="Content Placeholder 12" descr="confussion.jpg"/>
          <p:cNvPicPr>
            <a:picLocks noGrp="1" noChangeAspect="1"/>
          </p:cNvPicPr>
          <p:nvPr>
            <p:ph idx="1"/>
          </p:nvPr>
        </p:nvPicPr>
        <p:blipFill>
          <a:blip r:embed="rId4" cstate="print"/>
          <a:srcRect/>
          <a:stretch>
            <a:fillRect/>
          </a:stretch>
        </p:blipFill>
        <p:spPr>
          <a:xfrm>
            <a:off x="1500188" y="1643063"/>
            <a:ext cx="6072187" cy="4071937"/>
          </a:xfrm>
        </p:spPr>
      </p:pic>
      <p:sp>
        <p:nvSpPr>
          <p:cNvPr id="30725"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TYPES OF INFORMATION</a:t>
            </a:r>
          </a:p>
        </p:txBody>
      </p:sp>
      <p:sp>
        <p:nvSpPr>
          <p:cNvPr id="11" name="Rectangle 10"/>
          <p:cNvSpPr/>
          <p:nvPr/>
        </p:nvSpPr>
        <p:spPr>
          <a:xfrm rot="20919201">
            <a:off x="3500430" y="2285992"/>
            <a:ext cx="2475357"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gradFill>
                  <a:gsLst>
                    <a:gs pos="25000">
                      <a:schemeClr val="accent2">
                        <a:satMod val="155000"/>
                      </a:schemeClr>
                    </a:gs>
                    <a:gs pos="100000">
                      <a:schemeClr val="accent2">
                        <a:shade val="45000"/>
                        <a:satMod val="165000"/>
                      </a:schemeClr>
                    </a:gs>
                  </a:gsLst>
                  <a:lin ang="5400000"/>
                </a:gradFill>
                <a:latin typeface="Verdana" pitchFamily="34" charset="0"/>
                <a:ea typeface="Verdana" pitchFamily="34" charset="0"/>
                <a:cs typeface="Verdana" pitchFamily="34" charset="0"/>
              </a:rPr>
              <a:t>QUANTITATIVE</a:t>
            </a:r>
          </a:p>
        </p:txBody>
      </p:sp>
      <p:sp>
        <p:nvSpPr>
          <p:cNvPr id="12" name="Rectangle 11"/>
          <p:cNvSpPr/>
          <p:nvPr/>
        </p:nvSpPr>
        <p:spPr>
          <a:xfrm rot="2256735">
            <a:off x="6077787" y="2852567"/>
            <a:ext cx="2241318"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gradFill>
                  <a:gsLst>
                    <a:gs pos="25000">
                      <a:schemeClr val="accent2">
                        <a:satMod val="155000"/>
                      </a:schemeClr>
                    </a:gs>
                    <a:gs pos="100000">
                      <a:schemeClr val="accent2">
                        <a:shade val="45000"/>
                        <a:satMod val="165000"/>
                      </a:schemeClr>
                    </a:gs>
                  </a:gsLst>
                  <a:lin ang="5400000"/>
                </a:gradFill>
                <a:latin typeface="Verdana" pitchFamily="34" charset="0"/>
                <a:ea typeface="Verdana" pitchFamily="34" charset="0"/>
                <a:cs typeface="Verdana" pitchFamily="34" charset="0"/>
              </a:rPr>
              <a:t>QUALITATIVE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174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31748" name="Text Placeholder 8"/>
          <p:cNvSpPr>
            <a:spLocks noGrp="1"/>
          </p:cNvSpPr>
          <p:nvPr>
            <p:ph type="body" idx="1"/>
          </p:nvPr>
        </p:nvSpPr>
        <p:spPr/>
        <p:txBody>
          <a:bodyPr/>
          <a:lstStyle/>
          <a:p>
            <a:pPr algn="ctr" eaLnBrk="1" hangingPunct="1"/>
            <a:r>
              <a:rPr lang="en-US" smtClean="0">
                <a:latin typeface="Verdana" pitchFamily="34" charset="0"/>
                <a:ea typeface="Verdana" pitchFamily="34" charset="0"/>
                <a:cs typeface="Verdana" pitchFamily="34" charset="0"/>
              </a:rPr>
              <a:t>QUANTITATIVE</a:t>
            </a:r>
            <a:endParaRPr lang="en-IN" smtClean="0">
              <a:latin typeface="Verdana" pitchFamily="34" charset="0"/>
              <a:ea typeface="Verdana" pitchFamily="34" charset="0"/>
              <a:cs typeface="Verdana" pitchFamily="34" charset="0"/>
            </a:endParaRPr>
          </a:p>
        </p:txBody>
      </p:sp>
      <p:sp>
        <p:nvSpPr>
          <p:cNvPr id="31749" name="Content Placeholder 9"/>
          <p:cNvSpPr>
            <a:spLocks noGrp="1"/>
          </p:cNvSpPr>
          <p:nvPr>
            <p:ph sz="half" idx="2"/>
          </p:nvPr>
        </p:nvSpPr>
        <p:spPr/>
        <p:txBody>
          <a:bodyPr/>
          <a:lstStyle/>
          <a:p>
            <a:pPr eaLnBrk="1" hangingPunct="1">
              <a:buFont typeface="Wingdings" pitchFamily="2" charset="2"/>
              <a:buChar char="Ø"/>
            </a:pPr>
            <a:endParaRPr lang="en-US" sz="2000" b="1" smtClean="0"/>
          </a:p>
          <a:p>
            <a:pPr eaLnBrk="1" hangingPunct="1">
              <a:buFont typeface="Wingdings" pitchFamily="2" charset="2"/>
              <a:buChar char="Ø"/>
            </a:pPr>
            <a:r>
              <a:rPr lang="en-US" sz="2000" b="1" smtClean="0"/>
              <a:t>How Much?</a:t>
            </a:r>
          </a:p>
          <a:p>
            <a:pPr eaLnBrk="1" hangingPunct="1">
              <a:buFont typeface="Wingdings" pitchFamily="2" charset="2"/>
              <a:buChar char="Ø"/>
            </a:pPr>
            <a:endParaRPr lang="en-US" sz="2000" b="1" smtClean="0"/>
          </a:p>
          <a:p>
            <a:pPr eaLnBrk="1" hangingPunct="1">
              <a:buFont typeface="Wingdings" pitchFamily="2" charset="2"/>
              <a:buChar char="Ø"/>
            </a:pPr>
            <a:r>
              <a:rPr lang="en-US" sz="2000" b="1" smtClean="0"/>
              <a:t>How Many?</a:t>
            </a:r>
          </a:p>
          <a:p>
            <a:pPr eaLnBrk="1" hangingPunct="1">
              <a:buFont typeface="Wingdings" pitchFamily="2" charset="2"/>
              <a:buChar char="Ø"/>
            </a:pPr>
            <a:endParaRPr lang="en-US" sz="2000" b="1" smtClean="0"/>
          </a:p>
          <a:p>
            <a:pPr eaLnBrk="1" hangingPunct="1">
              <a:buFont typeface="Wingdings" pitchFamily="2" charset="2"/>
              <a:buChar char="Ø"/>
            </a:pPr>
            <a:r>
              <a:rPr lang="en-US" sz="2000" b="1" smtClean="0"/>
              <a:t>How Frequently?</a:t>
            </a:r>
          </a:p>
          <a:p>
            <a:pPr eaLnBrk="1" hangingPunct="1">
              <a:buFont typeface="Wingdings" pitchFamily="2" charset="2"/>
              <a:buChar char="Ø"/>
            </a:pPr>
            <a:endParaRPr lang="en-US" sz="2000" b="1" smtClean="0"/>
          </a:p>
          <a:p>
            <a:pPr eaLnBrk="1" hangingPunct="1">
              <a:buFont typeface="Wingdings" pitchFamily="2" charset="2"/>
              <a:buChar char="Ø"/>
            </a:pPr>
            <a:r>
              <a:rPr lang="en-US" sz="2000" b="1" smtClean="0"/>
              <a:t>How Likely?</a:t>
            </a:r>
          </a:p>
          <a:p>
            <a:pPr eaLnBrk="1" hangingPunct="1">
              <a:buFont typeface="Wingdings" pitchFamily="2" charset="2"/>
              <a:buChar char="Ø"/>
            </a:pPr>
            <a:endParaRPr lang="en-US" sz="2000" b="1" smtClean="0"/>
          </a:p>
          <a:p>
            <a:pPr eaLnBrk="1" hangingPunct="1">
              <a:buFont typeface="Wingdings" pitchFamily="2" charset="2"/>
              <a:buChar char="Ø"/>
            </a:pPr>
            <a:r>
              <a:rPr lang="en-US" sz="2000" b="1" smtClean="0"/>
              <a:t>How Quickly?</a:t>
            </a:r>
            <a:endParaRPr lang="en-IN" sz="2000" b="1" smtClean="0"/>
          </a:p>
        </p:txBody>
      </p:sp>
      <p:sp>
        <p:nvSpPr>
          <p:cNvPr id="31750" name="Text Placeholder 10"/>
          <p:cNvSpPr>
            <a:spLocks noGrp="1"/>
          </p:cNvSpPr>
          <p:nvPr>
            <p:ph type="body" sz="quarter" idx="3"/>
          </p:nvPr>
        </p:nvSpPr>
        <p:spPr/>
        <p:txBody>
          <a:bodyPr/>
          <a:lstStyle/>
          <a:p>
            <a:pPr algn="ctr" eaLnBrk="1" hangingPunct="1"/>
            <a:r>
              <a:rPr lang="en-US" smtClean="0">
                <a:latin typeface="Verdana" pitchFamily="34" charset="0"/>
                <a:ea typeface="Verdana" pitchFamily="34" charset="0"/>
                <a:cs typeface="Verdana" pitchFamily="34" charset="0"/>
              </a:rPr>
              <a:t>QUALITATIVE</a:t>
            </a:r>
            <a:endParaRPr lang="en-IN" smtClean="0">
              <a:latin typeface="Verdana" pitchFamily="34" charset="0"/>
              <a:ea typeface="Verdana" pitchFamily="34" charset="0"/>
              <a:cs typeface="Verdana" pitchFamily="34" charset="0"/>
            </a:endParaRPr>
          </a:p>
        </p:txBody>
      </p:sp>
      <p:sp>
        <p:nvSpPr>
          <p:cNvPr id="31751" name="Content Placeholder 11"/>
          <p:cNvSpPr>
            <a:spLocks noGrp="1"/>
          </p:cNvSpPr>
          <p:nvPr>
            <p:ph sz="quarter" idx="4"/>
          </p:nvPr>
        </p:nvSpPr>
        <p:spPr/>
        <p:txBody>
          <a:bodyPr/>
          <a:lstStyle/>
          <a:p>
            <a:pPr eaLnBrk="1" hangingPunct="1">
              <a:buFont typeface="Wingdings" pitchFamily="2" charset="2"/>
              <a:buChar char="Ø"/>
            </a:pPr>
            <a:endParaRPr lang="en-US" sz="2000" b="1" smtClean="0"/>
          </a:p>
          <a:p>
            <a:pPr eaLnBrk="1" hangingPunct="1">
              <a:buFont typeface="Wingdings" pitchFamily="2" charset="2"/>
              <a:buChar char="Ø"/>
            </a:pPr>
            <a:r>
              <a:rPr lang="en-US" sz="2000" b="1" smtClean="0"/>
              <a:t>What ?</a:t>
            </a:r>
          </a:p>
          <a:p>
            <a:pPr eaLnBrk="1" hangingPunct="1">
              <a:buFont typeface="Wingdings" pitchFamily="2" charset="2"/>
              <a:buChar char="Ø"/>
            </a:pPr>
            <a:endParaRPr lang="en-US" sz="2000" b="1" smtClean="0"/>
          </a:p>
          <a:p>
            <a:pPr eaLnBrk="1" hangingPunct="1">
              <a:buFont typeface="Wingdings" pitchFamily="2" charset="2"/>
              <a:buChar char="Ø"/>
            </a:pPr>
            <a:r>
              <a:rPr lang="en-US" sz="2000" b="1" smtClean="0"/>
              <a:t>Why?</a:t>
            </a:r>
          </a:p>
          <a:p>
            <a:pPr eaLnBrk="1" hangingPunct="1">
              <a:buFont typeface="Wingdings" pitchFamily="2" charset="2"/>
              <a:buChar char="Ø"/>
            </a:pPr>
            <a:endParaRPr lang="en-US" sz="2000" b="1" smtClean="0"/>
          </a:p>
          <a:p>
            <a:pPr eaLnBrk="1" hangingPunct="1">
              <a:buFont typeface="Wingdings" pitchFamily="2" charset="2"/>
              <a:buChar char="Ø"/>
            </a:pPr>
            <a:r>
              <a:rPr lang="en-US" sz="2000" b="1" smtClean="0"/>
              <a:t>How?</a:t>
            </a:r>
            <a:endParaRPr lang="en-IN" sz="2000" b="1" smtClean="0"/>
          </a:p>
        </p:txBody>
      </p:sp>
      <p:sp>
        <p:nvSpPr>
          <p:cNvPr id="31752"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TYPES OF INFORMATION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277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9" name="Text Placeholder 8"/>
          <p:cNvSpPr>
            <a:spLocks noGrp="1"/>
          </p:cNvSpPr>
          <p:nvPr>
            <p:ph type="body" idx="1"/>
          </p:nvPr>
        </p:nvSpPr>
        <p:spPr/>
        <p:txBody>
          <a:bodyPr/>
          <a:lstStyle/>
          <a:p>
            <a:pPr eaLnBrk="1" hangingPunct="1"/>
            <a:r>
              <a:rPr lang="en-US" smtClean="0">
                <a:solidFill>
                  <a:srgbClr val="FF0000"/>
                </a:solidFill>
                <a:latin typeface="Verdana" pitchFamily="34" charset="0"/>
                <a:ea typeface="Verdana" pitchFamily="34" charset="0"/>
                <a:cs typeface="Verdana" pitchFamily="34" charset="0"/>
              </a:rPr>
              <a:t>	PRIMARY</a:t>
            </a:r>
            <a:endParaRPr lang="en-IN" smtClean="0">
              <a:solidFill>
                <a:srgbClr val="FF0000"/>
              </a:solidFill>
              <a:latin typeface="Verdana" pitchFamily="34" charset="0"/>
              <a:ea typeface="Verdana" pitchFamily="34" charset="0"/>
              <a:cs typeface="Verdana" pitchFamily="34" charset="0"/>
            </a:endParaRPr>
          </a:p>
        </p:txBody>
      </p:sp>
      <p:pic>
        <p:nvPicPr>
          <p:cNvPr id="32773" name="Content Placeholder 14" descr="Prim1.jpg"/>
          <p:cNvPicPr>
            <a:picLocks noGrp="1" noChangeAspect="1"/>
          </p:cNvPicPr>
          <p:nvPr>
            <p:ph sz="half" idx="2"/>
          </p:nvPr>
        </p:nvPicPr>
        <p:blipFill>
          <a:blip r:embed="rId4" cstate="print"/>
          <a:srcRect/>
          <a:stretch>
            <a:fillRect/>
          </a:stretch>
        </p:blipFill>
        <p:spPr>
          <a:xfrm>
            <a:off x="571500" y="2286000"/>
            <a:ext cx="3429000" cy="3500438"/>
          </a:xfrm>
        </p:spPr>
      </p:pic>
      <p:sp>
        <p:nvSpPr>
          <p:cNvPr id="11" name="Text Placeholder 10"/>
          <p:cNvSpPr>
            <a:spLocks noGrp="1"/>
          </p:cNvSpPr>
          <p:nvPr>
            <p:ph type="body" sz="quarter" idx="3"/>
          </p:nvPr>
        </p:nvSpPr>
        <p:spPr/>
        <p:txBody>
          <a:bodyPr/>
          <a:lstStyle/>
          <a:p>
            <a:pPr eaLnBrk="1" hangingPunct="1"/>
            <a:r>
              <a:rPr lang="en-US" smtClean="0">
                <a:solidFill>
                  <a:srgbClr val="FF0000"/>
                </a:solidFill>
                <a:latin typeface="Verdana" pitchFamily="34" charset="0"/>
                <a:ea typeface="Verdana" pitchFamily="34" charset="0"/>
                <a:cs typeface="Verdana" pitchFamily="34" charset="0"/>
              </a:rPr>
              <a:t>	SECONDARY</a:t>
            </a:r>
            <a:endParaRPr lang="en-IN" smtClean="0">
              <a:solidFill>
                <a:srgbClr val="FF0000"/>
              </a:solidFill>
              <a:latin typeface="Verdana" pitchFamily="34" charset="0"/>
              <a:ea typeface="Verdana" pitchFamily="34" charset="0"/>
              <a:cs typeface="Verdana" pitchFamily="34" charset="0"/>
            </a:endParaRPr>
          </a:p>
        </p:txBody>
      </p:sp>
      <p:pic>
        <p:nvPicPr>
          <p:cNvPr id="32775" name="Content Placeholder 13" descr="Info and Measure.jpg"/>
          <p:cNvPicPr>
            <a:picLocks noGrp="1" noChangeAspect="1"/>
          </p:cNvPicPr>
          <p:nvPr>
            <p:ph sz="quarter" idx="4"/>
          </p:nvPr>
        </p:nvPicPr>
        <p:blipFill>
          <a:blip r:embed="rId5" cstate="print"/>
          <a:srcRect/>
          <a:stretch>
            <a:fillRect/>
          </a:stretch>
        </p:blipFill>
        <p:spPr>
          <a:xfrm>
            <a:off x="4786313" y="2571750"/>
            <a:ext cx="3571875" cy="3214688"/>
          </a:xfrm>
        </p:spPr>
      </p:pic>
      <p:sp>
        <p:nvSpPr>
          <p:cNvPr id="32776"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DATA 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slide(fromBottom)">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379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33796" name="Content Placeholder 9"/>
          <p:cNvSpPr>
            <a:spLocks noGrp="1"/>
          </p:cNvSpPr>
          <p:nvPr>
            <p:ph sz="half" idx="2"/>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Data gathered by you directly for your purpose.</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v"/>
            </a:pPr>
            <a:r>
              <a:rPr lang="en-US" sz="2000" b="1" smtClean="0">
                <a:latin typeface="Verdana" pitchFamily="34" charset="0"/>
                <a:ea typeface="Verdana" pitchFamily="34" charset="0"/>
                <a:cs typeface="Verdana" pitchFamily="34" charset="0"/>
              </a:rPr>
              <a:t>Research.</a:t>
            </a:r>
          </a:p>
          <a:p>
            <a:pPr algn="just" eaLnBrk="1" hangingPunct="1">
              <a:buFont typeface="Wingdings" pitchFamily="2" charset="2"/>
              <a:buChar char="v"/>
            </a:pPr>
            <a:r>
              <a:rPr lang="en-US" sz="2000" b="1" smtClean="0">
                <a:latin typeface="Verdana" pitchFamily="34" charset="0"/>
                <a:ea typeface="Verdana" pitchFamily="34" charset="0"/>
                <a:cs typeface="Verdana" pitchFamily="34" charset="0"/>
              </a:rPr>
              <a:t>Survey</a:t>
            </a:r>
            <a:endParaRPr lang="en-IN" sz="2000" b="1" smtClean="0">
              <a:latin typeface="Verdana" pitchFamily="34" charset="0"/>
              <a:ea typeface="Verdana" pitchFamily="34" charset="0"/>
              <a:cs typeface="Verdana" pitchFamily="34" charset="0"/>
            </a:endParaRPr>
          </a:p>
        </p:txBody>
      </p:sp>
      <p:sp>
        <p:nvSpPr>
          <p:cNvPr id="33797" name="Content Placeholder 11"/>
          <p:cNvSpPr>
            <a:spLocks noGrp="1"/>
          </p:cNvSpPr>
          <p:nvPr>
            <p:ph sz="quarter" idx="4"/>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Gathered by others for their purpose.</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v"/>
            </a:pPr>
            <a:r>
              <a:rPr lang="en-US" sz="2000" b="1" smtClean="0">
                <a:latin typeface="Verdana" pitchFamily="34" charset="0"/>
                <a:ea typeface="Verdana" pitchFamily="34" charset="0"/>
                <a:cs typeface="Verdana" pitchFamily="34" charset="0"/>
              </a:rPr>
              <a:t>By other Depts.</a:t>
            </a:r>
          </a:p>
          <a:p>
            <a:pPr algn="just" eaLnBrk="1" hangingPunct="1">
              <a:buFont typeface="Wingdings" pitchFamily="2" charset="2"/>
              <a:buChar char="v"/>
            </a:pPr>
            <a:r>
              <a:rPr lang="en-US" sz="2000" b="1" smtClean="0">
                <a:latin typeface="Verdana" pitchFamily="34" charset="0"/>
                <a:ea typeface="Verdana" pitchFamily="34" charset="0"/>
                <a:cs typeface="Verdana" pitchFamily="34" charset="0"/>
              </a:rPr>
              <a:t>Reference Books</a:t>
            </a:r>
          </a:p>
          <a:p>
            <a:pPr algn="just" eaLnBrk="1" hangingPunct="1">
              <a:buFont typeface="Wingdings" pitchFamily="2" charset="2"/>
              <a:buChar char="v"/>
            </a:pPr>
            <a:r>
              <a:rPr lang="en-US" sz="2000" b="1" smtClean="0">
                <a:latin typeface="Verdana" pitchFamily="34" charset="0"/>
                <a:ea typeface="Verdana" pitchFamily="34" charset="0"/>
                <a:cs typeface="Verdana" pitchFamily="34" charset="0"/>
              </a:rPr>
              <a:t>Databases.</a:t>
            </a:r>
          </a:p>
          <a:p>
            <a:pPr algn="just" eaLnBrk="1" hangingPunct="1">
              <a:buFont typeface="Wingdings" pitchFamily="2" charset="2"/>
              <a:buChar char="v"/>
            </a:pPr>
            <a:r>
              <a:rPr lang="en-US" sz="2000" b="1" smtClean="0">
                <a:latin typeface="Verdana" pitchFamily="34" charset="0"/>
                <a:ea typeface="Verdana" pitchFamily="34" charset="0"/>
                <a:cs typeface="Verdana" pitchFamily="34" charset="0"/>
              </a:rPr>
              <a:t>Journals.</a:t>
            </a:r>
          </a:p>
          <a:p>
            <a:pPr algn="just" eaLnBrk="1" hangingPunct="1">
              <a:buFont typeface="Wingdings" pitchFamily="2" charset="2"/>
              <a:buChar char="v"/>
            </a:pPr>
            <a:r>
              <a:rPr lang="en-US" sz="2000" b="1" smtClean="0">
                <a:latin typeface="Verdana" pitchFamily="34" charset="0"/>
                <a:ea typeface="Verdana" pitchFamily="34" charset="0"/>
                <a:cs typeface="Verdana" pitchFamily="34" charset="0"/>
              </a:rPr>
              <a:t>Published Reports.</a:t>
            </a:r>
          </a:p>
          <a:p>
            <a:pPr algn="just" eaLnBrk="1" hangingPunct="1">
              <a:buFont typeface="Wingdings" pitchFamily="2" charset="2"/>
              <a:buChar char="v"/>
            </a:pPr>
            <a:r>
              <a:rPr lang="en-US" sz="2000" b="1" smtClean="0">
                <a:latin typeface="Verdana" pitchFamily="34" charset="0"/>
                <a:ea typeface="Verdana" pitchFamily="34" charset="0"/>
                <a:cs typeface="Verdana" pitchFamily="34" charset="0"/>
              </a:rPr>
              <a:t>Govt. Statistics</a:t>
            </a:r>
            <a:endParaRPr lang="en-IN" sz="2000" b="1" smtClean="0">
              <a:latin typeface="Verdana" pitchFamily="34" charset="0"/>
              <a:ea typeface="Verdana" pitchFamily="34" charset="0"/>
              <a:cs typeface="Verdana" pitchFamily="34" charset="0"/>
            </a:endParaRPr>
          </a:p>
        </p:txBody>
      </p:sp>
      <p:sp>
        <p:nvSpPr>
          <p:cNvPr id="33798"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DATA SOURCES</a:t>
            </a:r>
          </a:p>
        </p:txBody>
      </p:sp>
      <p:sp>
        <p:nvSpPr>
          <p:cNvPr id="33799" name="Text Placeholder 8"/>
          <p:cNvSpPr>
            <a:spLocks noGrp="1"/>
          </p:cNvSpPr>
          <p:nvPr>
            <p:ph type="body" idx="1"/>
          </p:nvPr>
        </p:nvSpPr>
        <p:spPr/>
        <p:txBody>
          <a:bodyPr/>
          <a:lstStyle/>
          <a:p>
            <a:pPr eaLnBrk="1" hangingPunct="1"/>
            <a:r>
              <a:rPr lang="en-US" smtClean="0">
                <a:solidFill>
                  <a:srgbClr val="FF0000"/>
                </a:solidFill>
                <a:latin typeface="Verdana" pitchFamily="34" charset="0"/>
                <a:ea typeface="Verdana" pitchFamily="34" charset="0"/>
                <a:cs typeface="Verdana" pitchFamily="34" charset="0"/>
              </a:rPr>
              <a:t>	PRIMARY</a:t>
            </a:r>
            <a:endParaRPr lang="en-IN" smtClean="0">
              <a:solidFill>
                <a:srgbClr val="FF0000"/>
              </a:solidFill>
              <a:latin typeface="Verdana" pitchFamily="34" charset="0"/>
              <a:ea typeface="Verdana" pitchFamily="34" charset="0"/>
              <a:cs typeface="Verdana" pitchFamily="34" charset="0"/>
            </a:endParaRPr>
          </a:p>
        </p:txBody>
      </p:sp>
      <p:sp>
        <p:nvSpPr>
          <p:cNvPr id="33800" name="Text Placeholder 10"/>
          <p:cNvSpPr>
            <a:spLocks noGrp="1"/>
          </p:cNvSpPr>
          <p:nvPr>
            <p:ph type="body" sz="quarter" idx="3"/>
          </p:nvPr>
        </p:nvSpPr>
        <p:spPr/>
        <p:txBody>
          <a:bodyPr/>
          <a:lstStyle/>
          <a:p>
            <a:pPr eaLnBrk="1" hangingPunct="1"/>
            <a:r>
              <a:rPr lang="en-US" smtClean="0">
                <a:solidFill>
                  <a:srgbClr val="FF0000"/>
                </a:solidFill>
                <a:latin typeface="Verdana" pitchFamily="34" charset="0"/>
                <a:ea typeface="Verdana" pitchFamily="34" charset="0"/>
                <a:cs typeface="Verdana" pitchFamily="34" charset="0"/>
              </a:rPr>
              <a:t>	SECONDARY</a:t>
            </a:r>
            <a:endParaRPr lang="en-IN" smtClean="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481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34820"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3A</a:t>
            </a:r>
          </a:p>
        </p:txBody>
      </p:sp>
      <p:sp>
        <p:nvSpPr>
          <p:cNvPr id="34821" name="Content Placeholder 7"/>
          <p:cNvSpPr>
            <a:spLocks noGrp="1"/>
          </p:cNvSpPr>
          <p:nvPr>
            <p:ph sz="half" idx="1"/>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In a production line, the output of a particular machine has come down drastically.  There was a hue and cry that the operator is intentionally slowing down prod..</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all information need to be collected before commencing any action?</a:t>
            </a:r>
            <a:endParaRPr lang="en-IN" sz="2000" b="1" smtClean="0">
              <a:latin typeface="Verdana" pitchFamily="34" charset="0"/>
              <a:ea typeface="Verdana" pitchFamily="34" charset="0"/>
              <a:cs typeface="Verdana" pitchFamily="34" charset="0"/>
            </a:endParaRPr>
          </a:p>
        </p:txBody>
      </p:sp>
      <p:pic>
        <p:nvPicPr>
          <p:cNvPr id="34822" name="Content Placeholder 9" descr="decision pic 1.jpg"/>
          <p:cNvPicPr>
            <a:picLocks noGrp="1" noChangeAspect="1"/>
          </p:cNvPicPr>
          <p:nvPr>
            <p:ph sz="half" idx="2"/>
          </p:nvPr>
        </p:nvPicPr>
        <p:blipFill>
          <a:blip r:embed="rId4" cstate="print"/>
          <a:srcRect l="27499" t="14464" r="32321" b="18034"/>
          <a:stretch>
            <a:fillRect/>
          </a:stretch>
        </p:blipFill>
        <p:spPr>
          <a:xfrm>
            <a:off x="5072063" y="1500188"/>
            <a:ext cx="3714750" cy="40005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584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35844"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3B</a:t>
            </a:r>
          </a:p>
        </p:txBody>
      </p:sp>
      <p:sp>
        <p:nvSpPr>
          <p:cNvPr id="8" name="Content Placeholder 7"/>
          <p:cNvSpPr>
            <a:spLocks noGrp="1"/>
          </p:cNvSpPr>
          <p:nvPr>
            <p:ph sz="half" idx="1"/>
          </p:nvPr>
        </p:nvSpPr>
        <p:spPr>
          <a:xfrm>
            <a:off x="457200" y="1285875"/>
            <a:ext cx="4038600" cy="5000625"/>
          </a:xfrm>
        </p:spPr>
        <p:txBody>
          <a:bodyPr rtlCol="0">
            <a:normAutofit lnSpcReduction="10000"/>
          </a:bodyPr>
          <a:lstStyle/>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First batch of vacuum Circuit Breakers supplied by a Company in India in the year 1981 failed miserably.</a:t>
            </a: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The Technical collaborators, the Manufacturers and the Customers were trying to resolve the issue </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What all information need to be collected before commencing any action?</a:t>
            </a:r>
            <a:endParaRPr lang="en-IN" sz="2000" b="1" dirty="0">
              <a:latin typeface="Verdana" pitchFamily="34" charset="0"/>
              <a:ea typeface="Verdana" pitchFamily="34" charset="0"/>
              <a:cs typeface="Verdana" pitchFamily="34" charset="0"/>
            </a:endParaRPr>
          </a:p>
        </p:txBody>
      </p:sp>
      <p:pic>
        <p:nvPicPr>
          <p:cNvPr id="35846" name="Content Placeholder 9" descr="decision pic 1.jpg"/>
          <p:cNvPicPr>
            <a:picLocks noGrp="1" noChangeAspect="1"/>
          </p:cNvPicPr>
          <p:nvPr>
            <p:ph sz="half" idx="2"/>
          </p:nvPr>
        </p:nvPicPr>
        <p:blipFill>
          <a:blip r:embed="rId4" cstate="print"/>
          <a:srcRect l="27499" t="14464" r="32321" b="18034"/>
          <a:stretch>
            <a:fillRect/>
          </a:stretch>
        </p:blipFill>
        <p:spPr>
          <a:xfrm>
            <a:off x="5072063" y="1500188"/>
            <a:ext cx="3714750" cy="40005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686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36868"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3C</a:t>
            </a:r>
          </a:p>
        </p:txBody>
      </p:sp>
      <p:sp>
        <p:nvSpPr>
          <p:cNvPr id="36869" name="Content Placeholder 7"/>
          <p:cNvSpPr>
            <a:spLocks noGrp="1"/>
          </p:cNvSpPr>
          <p:nvPr>
            <p:ph sz="half" idx="1"/>
          </p:nvPr>
        </p:nvSpPr>
        <p:spPr>
          <a:xfrm>
            <a:off x="457200" y="1285875"/>
            <a:ext cx="4038600" cy="5000625"/>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On apiece of paper, draw a map of the people you know.  Put yourself in the middle and connect the people you know very well in the first circle.  Add people you know through these network in the next layer and connect them with spokes.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Do this 3 levels.</a:t>
            </a:r>
          </a:p>
        </p:txBody>
      </p:sp>
      <p:pic>
        <p:nvPicPr>
          <p:cNvPr id="36870" name="Content Placeholder 9" descr="decision pic 1.jpg"/>
          <p:cNvPicPr>
            <a:picLocks noGrp="1" noChangeAspect="1"/>
          </p:cNvPicPr>
          <p:nvPr>
            <p:ph sz="half" idx="2"/>
          </p:nvPr>
        </p:nvPicPr>
        <p:blipFill>
          <a:blip r:embed="rId4" cstate="print"/>
          <a:srcRect l="27499" t="14464" r="32321" b="18034"/>
          <a:stretch>
            <a:fillRect/>
          </a:stretch>
        </p:blipFill>
        <p:spPr>
          <a:xfrm>
            <a:off x="5072063" y="1500188"/>
            <a:ext cx="3714750" cy="40005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14.jpg"/>
          <p:cNvPicPr>
            <a:picLocks noChangeAspect="1"/>
          </p:cNvPicPr>
          <p:nvPr/>
        </p:nvPicPr>
        <p:blipFill>
          <a:blip r:embed="rId2" cstate="print">
            <a:lum bright="16000" contrast="-28000"/>
          </a:blip>
          <a:srcRect/>
          <a:stretch>
            <a:fillRect/>
          </a:stretch>
        </p:blipFill>
        <p:spPr bwMode="auto">
          <a:xfrm>
            <a:off x="0" y="0"/>
            <a:ext cx="9144000" cy="6858000"/>
          </a:xfrm>
          <a:prstGeom prst="rect">
            <a:avLst/>
          </a:prstGeom>
          <a:noFill/>
          <a:ln w="9525">
            <a:noFill/>
            <a:miter lim="800000"/>
            <a:headEnd/>
            <a:tailEnd/>
          </a:ln>
        </p:spPr>
      </p:pic>
      <p:pic>
        <p:nvPicPr>
          <p:cNvPr id="3789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37892" name="Rectangle 5"/>
          <p:cNvSpPr>
            <a:spLocks noGrp="1" noChangeArrowheads="1"/>
          </p:cNvSpPr>
          <p:nvPr>
            <p:ph type="ctrTitle"/>
          </p:nvPr>
        </p:nvSpPr>
        <p:spPr>
          <a:xfrm>
            <a:off x="685800" y="2667000"/>
            <a:ext cx="7772400" cy="1470025"/>
          </a:xfrm>
        </p:spPr>
        <p:txBody>
          <a:bodyPr/>
          <a:lstStyle/>
          <a:p>
            <a:pPr eaLnBrk="1" hangingPunct="1"/>
            <a:r>
              <a:rPr lang="en-US" sz="4000" b="1" u="sng" smtClean="0">
                <a:latin typeface="Verdana" pitchFamily="34" charset="0"/>
              </a:rPr>
              <a:t>DECISION MAKING AND PROBLEM SOLVING</a:t>
            </a:r>
          </a:p>
        </p:txBody>
      </p:sp>
      <p:sp>
        <p:nvSpPr>
          <p:cNvPr id="37893" name="Rectangle 6"/>
          <p:cNvSpPr>
            <a:spLocks noGrp="1" noChangeArrowheads="1"/>
          </p:cNvSpPr>
          <p:nvPr>
            <p:ph type="subTitle" idx="1"/>
          </p:nvPr>
        </p:nvSpPr>
        <p:spPr>
          <a:xfrm>
            <a:off x="4038600" y="5410200"/>
            <a:ext cx="6400800" cy="685800"/>
          </a:xfrm>
        </p:spPr>
        <p:txBody>
          <a:bodyPr/>
          <a:lstStyle/>
          <a:p>
            <a:pPr eaLnBrk="1" hangingPunct="1"/>
            <a:r>
              <a:rPr lang="en-US" sz="3600" b="1" smtClean="0">
                <a:solidFill>
                  <a:schemeClr val="tx1"/>
                </a:solidFill>
                <a:latin typeface="Verdana" pitchFamily="34" charset="0"/>
              </a:rPr>
              <a:t>Session – 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891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38916"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STEP 3</a:t>
            </a:r>
          </a:p>
        </p:txBody>
      </p:sp>
      <p:sp>
        <p:nvSpPr>
          <p:cNvPr id="38917" name="Content Placeholder 9"/>
          <p:cNvSpPr>
            <a:spLocks noGrp="1"/>
          </p:cNvSpPr>
          <p:nvPr>
            <p:ph sz="half" idx="2"/>
          </p:nvPr>
        </p:nvSpPr>
        <p:spPr>
          <a:xfrm>
            <a:off x="4676775" y="928688"/>
            <a:ext cx="4038600" cy="4525962"/>
          </a:xfrm>
        </p:spPr>
        <p:txBody>
          <a:bodyPr/>
          <a:lstStyle/>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r>
              <a:rPr lang="en-US" sz="2000" b="1" smtClean="0">
                <a:latin typeface="Verdana" pitchFamily="34" charset="0"/>
                <a:ea typeface="Verdana" pitchFamily="34" charset="0"/>
                <a:cs typeface="Verdana" pitchFamily="34" charset="0"/>
              </a:rPr>
              <a:t>		</a:t>
            </a:r>
            <a:r>
              <a:rPr lang="en-US" b="1" smtClean="0">
                <a:latin typeface="Verdana" pitchFamily="34" charset="0"/>
                <a:ea typeface="Verdana" pitchFamily="34" charset="0"/>
                <a:cs typeface="Verdana" pitchFamily="34" charset="0"/>
              </a:rPr>
              <a:t>     </a:t>
            </a:r>
            <a:r>
              <a:rPr lang="en-US" b="1" smtClean="0">
                <a:solidFill>
                  <a:srgbClr val="FF0000"/>
                </a:solidFill>
                <a:latin typeface="Verdana" pitchFamily="34" charset="0"/>
                <a:ea typeface="Verdana" pitchFamily="34" charset="0"/>
                <a:cs typeface="Verdana" pitchFamily="34" charset="0"/>
              </a:rPr>
              <a:t>ANALYSE</a:t>
            </a:r>
            <a:endParaRPr lang="en-IN" b="1" smtClean="0">
              <a:solidFill>
                <a:srgbClr val="FF0000"/>
              </a:solidFill>
              <a:latin typeface="Verdana" pitchFamily="34" charset="0"/>
              <a:ea typeface="Verdana" pitchFamily="34" charset="0"/>
              <a:cs typeface="Verdana" pitchFamily="34" charset="0"/>
            </a:endParaRPr>
          </a:p>
        </p:txBody>
      </p:sp>
      <p:pic>
        <p:nvPicPr>
          <p:cNvPr id="38918" name="Content Placeholder 16" descr="enter the door.jpg"/>
          <p:cNvPicPr>
            <a:picLocks noGrp="1" noChangeAspect="1"/>
          </p:cNvPicPr>
          <p:nvPr>
            <p:ph sz="half" idx="1"/>
          </p:nvPr>
        </p:nvPicPr>
        <p:blipFill>
          <a:blip r:embed="rId4" cstate="print"/>
          <a:srcRect/>
          <a:stretch>
            <a:fillRect/>
          </a:stretch>
        </p:blipFill>
        <p:spPr>
          <a:xfrm>
            <a:off x="500063" y="1357313"/>
            <a:ext cx="4143375" cy="4357687"/>
          </a:xfrm>
        </p:spPr>
      </p:pic>
      <p:pic>
        <p:nvPicPr>
          <p:cNvPr id="38919" name="Picture 17" descr="ice1.jpg"/>
          <p:cNvPicPr>
            <a:picLocks noChangeAspect="1"/>
          </p:cNvPicPr>
          <p:nvPr/>
        </p:nvPicPr>
        <p:blipFill>
          <a:blip r:embed="rId5" cstate="print"/>
          <a:srcRect/>
          <a:stretch>
            <a:fillRect/>
          </a:stretch>
        </p:blipFill>
        <p:spPr bwMode="auto">
          <a:xfrm>
            <a:off x="2714625" y="1857375"/>
            <a:ext cx="1785938" cy="2571750"/>
          </a:xfrm>
          <a:prstGeom prst="rect">
            <a:avLst/>
          </a:prstGeom>
          <a:noFill/>
          <a:ln w="9525">
            <a:noFill/>
            <a:miter lim="800000"/>
            <a:headEnd/>
            <a:tailEnd/>
          </a:ln>
        </p:spPr>
      </p:pic>
      <p:sp>
        <p:nvSpPr>
          <p:cNvPr id="38920" name="TextBox 18"/>
          <p:cNvSpPr txBox="1">
            <a:spLocks noChangeArrowheads="1"/>
          </p:cNvSpPr>
          <p:nvPr/>
        </p:nvSpPr>
        <p:spPr bwMode="auto">
          <a:xfrm>
            <a:off x="3000375" y="2000250"/>
            <a:ext cx="1214438" cy="400050"/>
          </a:xfrm>
          <a:prstGeom prst="rect">
            <a:avLst/>
          </a:prstGeom>
          <a:noFill/>
          <a:ln w="9525">
            <a:noFill/>
            <a:miter lim="800000"/>
            <a:headEnd/>
            <a:tailEnd/>
          </a:ln>
        </p:spPr>
        <p:txBody>
          <a:bodyPr>
            <a:spAutoFit/>
          </a:bodyPr>
          <a:lstStyle/>
          <a:p>
            <a:r>
              <a:rPr lang="en-US" sz="2000" b="1">
                <a:latin typeface="Calibri" pitchFamily="34" charset="0"/>
              </a:rPr>
              <a:t>Problem</a:t>
            </a:r>
            <a:endParaRPr lang="en-IN" b="1">
              <a:latin typeface="Calibri" pitchFamily="34" charset="0"/>
            </a:endParaRPr>
          </a:p>
        </p:txBody>
      </p:sp>
      <p:sp>
        <p:nvSpPr>
          <p:cNvPr id="38921" name="TextBox 19"/>
          <p:cNvSpPr txBox="1">
            <a:spLocks noChangeArrowheads="1"/>
          </p:cNvSpPr>
          <p:nvPr/>
        </p:nvSpPr>
        <p:spPr bwMode="auto">
          <a:xfrm>
            <a:off x="4929188" y="2428875"/>
            <a:ext cx="1214437" cy="400050"/>
          </a:xfrm>
          <a:prstGeom prst="rect">
            <a:avLst/>
          </a:prstGeom>
          <a:noFill/>
          <a:ln w="9525">
            <a:noFill/>
            <a:miter lim="800000"/>
            <a:headEnd/>
            <a:tailEnd/>
          </a:ln>
        </p:spPr>
        <p:txBody>
          <a:bodyPr>
            <a:spAutoFit/>
          </a:bodyPr>
          <a:lstStyle/>
          <a:p>
            <a:r>
              <a:rPr lang="en-US" sz="2000" b="1">
                <a:latin typeface="Calibri" pitchFamily="34" charset="0"/>
              </a:rPr>
              <a:t>Seen</a:t>
            </a:r>
            <a:endParaRPr lang="en-IN" b="1">
              <a:latin typeface="Calibri" pitchFamily="34" charset="0"/>
            </a:endParaRPr>
          </a:p>
        </p:txBody>
      </p:sp>
      <p:sp>
        <p:nvSpPr>
          <p:cNvPr id="38922" name="TextBox 20"/>
          <p:cNvSpPr txBox="1">
            <a:spLocks noChangeArrowheads="1"/>
          </p:cNvSpPr>
          <p:nvPr/>
        </p:nvSpPr>
        <p:spPr bwMode="auto">
          <a:xfrm>
            <a:off x="4929188" y="3571875"/>
            <a:ext cx="1214437" cy="400050"/>
          </a:xfrm>
          <a:prstGeom prst="rect">
            <a:avLst/>
          </a:prstGeom>
          <a:noFill/>
          <a:ln w="9525">
            <a:noFill/>
            <a:miter lim="800000"/>
            <a:headEnd/>
            <a:tailEnd/>
          </a:ln>
        </p:spPr>
        <p:txBody>
          <a:bodyPr>
            <a:spAutoFit/>
          </a:bodyPr>
          <a:lstStyle/>
          <a:p>
            <a:r>
              <a:rPr lang="en-US" sz="2000" b="1">
                <a:latin typeface="Calibri" pitchFamily="34" charset="0"/>
              </a:rPr>
              <a:t>Un Seen</a:t>
            </a:r>
            <a:endParaRPr lang="en-IN" b="1">
              <a:latin typeface="Calibri" pitchFamily="34" charset="0"/>
            </a:endParaRPr>
          </a:p>
        </p:txBody>
      </p:sp>
      <p:cxnSp>
        <p:nvCxnSpPr>
          <p:cNvPr id="23" name="Straight Arrow Connector 22"/>
          <p:cNvCxnSpPr>
            <a:endCxn id="38922" idx="1"/>
          </p:cNvCxnSpPr>
          <p:nvPr/>
        </p:nvCxnSpPr>
        <p:spPr>
          <a:xfrm flipV="1">
            <a:off x="3857625" y="3771900"/>
            <a:ext cx="1071563"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38921" idx="1"/>
          </p:cNvCxnSpPr>
          <p:nvPr/>
        </p:nvCxnSpPr>
        <p:spPr>
          <a:xfrm flipV="1">
            <a:off x="3357563" y="2628900"/>
            <a:ext cx="1571625"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3993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39940"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ANALYSE THE PROBLEM</a:t>
            </a:r>
          </a:p>
        </p:txBody>
      </p:sp>
      <p:sp>
        <p:nvSpPr>
          <p:cNvPr id="6" name="Content Placeholder 5"/>
          <p:cNvSpPr>
            <a:spLocks noGrp="1"/>
          </p:cNvSpPr>
          <p:nvPr>
            <p:ph sz="half" idx="1"/>
          </p:nvPr>
        </p:nvSpPr>
        <p:spPr/>
        <p:txBody>
          <a:bodyPr rtlCol="0">
            <a:normAutofit lnSpcReduction="10000"/>
          </a:bodyPr>
          <a:lstStyle/>
          <a:p>
            <a:pPr algn="just" eaLnBrk="1" fontAlgn="auto" hangingPunct="1">
              <a:spcAft>
                <a:spcPts val="0"/>
              </a:spcAft>
              <a:buFont typeface="Arial" pitchFamily="34" charset="0"/>
              <a:buNone/>
              <a:defRPr/>
            </a:pPr>
            <a:r>
              <a:rPr lang="en-US" sz="2000" b="1" dirty="0" smtClean="0">
                <a:latin typeface="Verdana" pitchFamily="34" charset="0"/>
                <a:ea typeface="Verdana" pitchFamily="34" charset="0"/>
                <a:cs typeface="Verdana" pitchFamily="34" charset="0"/>
              </a:rPr>
              <a:t>	Do not make the mistake of assuming you know what is causing the problem </a:t>
            </a:r>
            <a:r>
              <a:rPr lang="en-US" sz="2000" b="1" dirty="0" smtClean="0">
                <a:solidFill>
                  <a:srgbClr val="FF0000"/>
                </a:solidFill>
                <a:latin typeface="Verdana" pitchFamily="34" charset="0"/>
                <a:ea typeface="Verdana" pitchFamily="34" charset="0"/>
                <a:cs typeface="Verdana" pitchFamily="34" charset="0"/>
              </a:rPr>
              <a:t>without an effort</a:t>
            </a:r>
            <a:r>
              <a:rPr lang="en-US" sz="2000" b="1" dirty="0" smtClean="0">
                <a:latin typeface="Verdana" pitchFamily="34" charset="0"/>
                <a:ea typeface="Verdana" pitchFamily="34" charset="0"/>
                <a:cs typeface="Verdana" pitchFamily="34" charset="0"/>
              </a:rPr>
              <a:t> to fully investigate the problem </a:t>
            </a:r>
            <a:r>
              <a:rPr lang="en-US" sz="2000" b="1" dirty="0" smtClean="0">
                <a:solidFill>
                  <a:srgbClr val="FF0000"/>
                </a:solidFill>
                <a:latin typeface="Verdana" pitchFamily="34" charset="0"/>
                <a:ea typeface="Verdana" pitchFamily="34" charset="0"/>
                <a:cs typeface="Verdana" pitchFamily="34" charset="0"/>
              </a:rPr>
              <a:t>you have defined.</a:t>
            </a:r>
            <a:r>
              <a:rPr lang="en-US" sz="2000" b="1" dirty="0" smtClean="0">
                <a:latin typeface="Verdana" pitchFamily="34" charset="0"/>
                <a:ea typeface="Verdana" pitchFamily="34" charset="0"/>
                <a:cs typeface="Verdana" pitchFamily="34" charset="0"/>
              </a:rPr>
              <a:t>  Try to view the problem from a </a:t>
            </a:r>
            <a:r>
              <a:rPr lang="en-US" sz="2000" b="1" dirty="0" smtClean="0">
                <a:solidFill>
                  <a:srgbClr val="FF0000"/>
                </a:solidFill>
                <a:latin typeface="Verdana" pitchFamily="34" charset="0"/>
                <a:ea typeface="Verdana" pitchFamily="34" charset="0"/>
                <a:cs typeface="Verdana" pitchFamily="34" charset="0"/>
              </a:rPr>
              <a:t>variety of viewpoints, not just how it effects you.</a:t>
            </a:r>
            <a:r>
              <a:rPr lang="en-US" sz="2000" b="1" dirty="0" smtClean="0">
                <a:latin typeface="Verdana" pitchFamily="34" charset="0"/>
                <a:ea typeface="Verdana" pitchFamily="34" charset="0"/>
                <a:cs typeface="Verdana" pitchFamily="34" charset="0"/>
              </a:rPr>
              <a:t>  Think about how the issue </a:t>
            </a:r>
            <a:r>
              <a:rPr lang="en-US" sz="2000" b="1" dirty="0" smtClean="0">
                <a:solidFill>
                  <a:srgbClr val="FF0000"/>
                </a:solidFill>
                <a:latin typeface="Verdana" pitchFamily="34" charset="0"/>
                <a:ea typeface="Verdana" pitchFamily="34" charset="0"/>
                <a:cs typeface="Verdana" pitchFamily="34" charset="0"/>
              </a:rPr>
              <a:t>affects others.</a:t>
            </a:r>
            <a:r>
              <a:rPr lang="en-US" sz="2000" b="1" dirty="0" smtClean="0">
                <a:latin typeface="Verdana" pitchFamily="34" charset="0"/>
                <a:ea typeface="Verdana" pitchFamily="34" charset="0"/>
                <a:cs typeface="Verdana" pitchFamily="34" charset="0"/>
              </a:rPr>
              <a:t>  It is essential to spend some time </a:t>
            </a:r>
            <a:r>
              <a:rPr lang="en-US" sz="2000" b="1" dirty="0" smtClean="0">
                <a:solidFill>
                  <a:srgbClr val="FF0000"/>
                </a:solidFill>
                <a:latin typeface="Verdana" pitchFamily="34" charset="0"/>
                <a:ea typeface="Verdana" pitchFamily="34" charset="0"/>
                <a:cs typeface="Verdana" pitchFamily="34" charset="0"/>
              </a:rPr>
              <a:t>researching the problem.</a:t>
            </a:r>
            <a:endParaRPr lang="en-IN" sz="2000" b="1" dirty="0">
              <a:solidFill>
                <a:srgbClr val="FF0000"/>
              </a:solidFill>
              <a:latin typeface="Verdana" pitchFamily="34" charset="0"/>
              <a:ea typeface="Verdana" pitchFamily="34" charset="0"/>
              <a:cs typeface="Verdana" pitchFamily="34" charset="0"/>
            </a:endParaRPr>
          </a:p>
        </p:txBody>
      </p:sp>
      <p:pic>
        <p:nvPicPr>
          <p:cNvPr id="39942" name="Content Placeholder 13" descr="Problem solving.jpg"/>
          <p:cNvPicPr>
            <a:picLocks noGrp="1" noChangeAspect="1"/>
          </p:cNvPicPr>
          <p:nvPr>
            <p:ph sz="half" idx="2"/>
          </p:nvPr>
        </p:nvPicPr>
        <p:blipFill>
          <a:blip r:embed="rId4" cstate="print"/>
          <a:srcRect/>
          <a:stretch>
            <a:fillRect/>
          </a:stretch>
        </p:blipFill>
        <p:spPr>
          <a:xfrm>
            <a:off x="4929188" y="1714500"/>
            <a:ext cx="3214687" cy="40719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409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4100" name="Content Placeholder 9" descr="decision pic 1.jpg"/>
          <p:cNvPicPr>
            <a:picLocks noGrp="1" noChangeAspect="1"/>
          </p:cNvPicPr>
          <p:nvPr>
            <p:ph idx="1"/>
          </p:nvPr>
        </p:nvPicPr>
        <p:blipFill>
          <a:blip r:embed="rId4" cstate="print"/>
          <a:srcRect l="27499" t="14464" r="32321" b="18034"/>
          <a:stretch>
            <a:fillRect/>
          </a:stretch>
        </p:blipFill>
        <p:spPr>
          <a:xfrm>
            <a:off x="500063" y="2714625"/>
            <a:ext cx="1785937" cy="3000375"/>
          </a:xfrm>
        </p:spPr>
      </p:pic>
      <p:sp>
        <p:nvSpPr>
          <p:cNvPr id="11" name="Rectangle 4"/>
          <p:cNvSpPr txBox="1">
            <a:spLocks noChangeArrowheads="1"/>
          </p:cNvSpPr>
          <p:nvPr/>
        </p:nvSpPr>
        <p:spPr bwMode="auto">
          <a:xfrm>
            <a:off x="2143125" y="3857625"/>
            <a:ext cx="6543675" cy="1025525"/>
          </a:xfrm>
          <a:prstGeom prst="rect">
            <a:avLst/>
          </a:prstGeom>
          <a:noFill/>
          <a:ln w="9525">
            <a:noFill/>
            <a:miter lim="800000"/>
            <a:headEnd/>
            <a:tailEnd/>
          </a:ln>
        </p:spPr>
        <p:txBody>
          <a:bodyPr/>
          <a:lstStyle/>
          <a:p>
            <a:pPr marL="457200" indent="-457200" algn="just">
              <a:lnSpc>
                <a:spcPct val="150000"/>
              </a:lnSpc>
              <a:spcBef>
                <a:spcPct val="20000"/>
              </a:spcBef>
            </a:pPr>
            <a:r>
              <a:rPr lang="en-US" sz="2000" b="1">
                <a:latin typeface="Verdana" pitchFamily="34" charset="0"/>
              </a:rPr>
              <a:t>	Write One Sentence Definition of Problem Solving &amp; Decision Making  </a:t>
            </a:r>
          </a:p>
          <a:p>
            <a:pPr marL="457200" indent="-457200" algn="just">
              <a:lnSpc>
                <a:spcPct val="150000"/>
              </a:lnSpc>
              <a:spcBef>
                <a:spcPct val="20000"/>
              </a:spcBef>
            </a:pPr>
            <a:endParaRPr lang="en-US" sz="2000" b="1">
              <a:latin typeface="Verdana" pitchFamily="34" charset="0"/>
            </a:endParaRPr>
          </a:p>
        </p:txBody>
      </p:sp>
      <p:sp>
        <p:nvSpPr>
          <p:cNvPr id="4102" name="Rectangle 3"/>
          <p:cNvSpPr>
            <a:spLocks noGrp="1" noChangeArrowheads="1"/>
          </p:cNvSpPr>
          <p:nvPr>
            <p:ph type="title"/>
          </p:nvPr>
        </p:nvSpPr>
        <p:spPr>
          <a:xfrm>
            <a:off x="457200" y="274638"/>
            <a:ext cx="8229600" cy="1654175"/>
          </a:xfrm>
        </p:spPr>
        <p:txBody>
          <a:bodyPr/>
          <a:lstStyle/>
          <a:p>
            <a:pPr eaLnBrk="1" hangingPunct="1"/>
            <a:r>
              <a:rPr lang="en-US" sz="4000" b="1" smtClean="0">
                <a:solidFill>
                  <a:srgbClr val="FF0000"/>
                </a:solidFill>
                <a:latin typeface="Verdana" pitchFamily="34" charset="0"/>
              </a:rPr>
              <a:t>What is Problem Solving &amp; Decision Making? </a:t>
            </a:r>
          </a:p>
        </p:txBody>
      </p:sp>
      <p:sp>
        <p:nvSpPr>
          <p:cNvPr id="14" name="Rectangle 4"/>
          <p:cNvSpPr txBox="1">
            <a:spLocks noChangeArrowheads="1"/>
          </p:cNvSpPr>
          <p:nvPr/>
        </p:nvSpPr>
        <p:spPr bwMode="auto">
          <a:xfrm>
            <a:off x="2314575" y="2643188"/>
            <a:ext cx="6543675" cy="571500"/>
          </a:xfrm>
          <a:prstGeom prst="rect">
            <a:avLst/>
          </a:prstGeom>
          <a:noFill/>
          <a:ln w="9525">
            <a:noFill/>
            <a:miter lim="800000"/>
            <a:headEnd/>
            <a:tailEnd/>
          </a:ln>
        </p:spPr>
        <p:txBody>
          <a:bodyPr/>
          <a:lstStyle/>
          <a:p>
            <a:pPr marL="457200" indent="-457200" algn="ctr">
              <a:lnSpc>
                <a:spcPct val="150000"/>
              </a:lnSpc>
              <a:spcBef>
                <a:spcPct val="20000"/>
              </a:spcBef>
            </a:pPr>
            <a:r>
              <a:rPr lang="en-US" sz="2800" b="1">
                <a:solidFill>
                  <a:srgbClr val="0000FF"/>
                </a:solidFill>
                <a:latin typeface="Lucida Calligraphy" pitchFamily="66" charset="0"/>
              </a:rPr>
              <a:t>Activity - 1 </a:t>
            </a:r>
          </a:p>
          <a:p>
            <a:pPr marL="457200" indent="-457200" algn="ctr">
              <a:lnSpc>
                <a:spcPct val="150000"/>
              </a:lnSpc>
              <a:spcBef>
                <a:spcPct val="20000"/>
              </a:spcBef>
            </a:pPr>
            <a:endParaRPr lang="en-US" sz="2800" b="1">
              <a:solidFill>
                <a:srgbClr val="0000FF"/>
              </a:solidFill>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descr="problem 1.jpg"/>
          <p:cNvPicPr>
            <a:picLocks noChangeAspect="1"/>
          </p:cNvPicPr>
          <p:nvPr/>
        </p:nvPicPr>
        <p:blipFill>
          <a:blip r:embed="rId2" cstate="print"/>
          <a:srcRect/>
          <a:stretch>
            <a:fillRect/>
          </a:stretch>
        </p:blipFill>
        <p:spPr bwMode="auto">
          <a:xfrm>
            <a:off x="6643688" y="2000250"/>
            <a:ext cx="2209800" cy="2066925"/>
          </a:xfrm>
          <a:prstGeom prst="rect">
            <a:avLst/>
          </a:prstGeom>
          <a:noFill/>
          <a:ln w="9525">
            <a:noFill/>
            <a:miter lim="800000"/>
            <a:headEnd/>
            <a:tailEnd/>
          </a:ln>
        </p:spPr>
      </p:pic>
      <p:pic>
        <p:nvPicPr>
          <p:cNvPr id="40963"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40964"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43063"/>
            <a:ext cx="8229600" cy="5072062"/>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is the history of the problem? How long has it existed?</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How serious is the problem?</a:t>
            </a:r>
            <a:endParaRPr lang="en-IN"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are the causes of the problem?</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are the effects of the problem?</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are the symptoms of the problem?</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methods does the group already have for dealing with the problem?</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are the limitations of the those methods?</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How much freedom does the group have in gathering information and attempting to solve the problem?</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obstacles keep the group from achieving the goal?</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Can the problem be divided into sub problems?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p:txBody>
      </p:sp>
      <p:sp>
        <p:nvSpPr>
          <p:cNvPr id="40966" name="Rectangle 3"/>
          <p:cNvSpPr>
            <a:spLocks noGrp="1" noChangeArrowheads="1"/>
          </p:cNvSpPr>
          <p:nvPr>
            <p:ph type="title"/>
          </p:nvPr>
        </p:nvSpPr>
        <p:spPr>
          <a:xfrm>
            <a:off x="0" y="274638"/>
            <a:ext cx="9144000" cy="1143000"/>
          </a:xfrm>
        </p:spPr>
        <p:txBody>
          <a:bodyPr/>
          <a:lstStyle/>
          <a:p>
            <a:pPr eaLnBrk="1" hangingPunct="1"/>
            <a:r>
              <a:rPr lang="en-US" sz="4000" b="1" smtClean="0">
                <a:solidFill>
                  <a:srgbClr val="0000CC"/>
                </a:solidFill>
                <a:latin typeface="Verdana" pitchFamily="34" charset="0"/>
              </a:rPr>
              <a:t>QUESTIONS TO ASK WHEN ANALYSING THE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descr="stickman with pie.jpg"/>
          <p:cNvPicPr>
            <a:picLocks noChangeAspect="1"/>
          </p:cNvPicPr>
          <p:nvPr/>
        </p:nvPicPr>
        <p:blipFill>
          <a:blip r:embed="rId2" cstate="print"/>
          <a:srcRect/>
          <a:stretch>
            <a:fillRect/>
          </a:stretch>
        </p:blipFill>
        <p:spPr bwMode="auto">
          <a:xfrm>
            <a:off x="5786438" y="1285875"/>
            <a:ext cx="2928937" cy="2214563"/>
          </a:xfrm>
          <a:prstGeom prst="rect">
            <a:avLst/>
          </a:prstGeom>
          <a:noFill/>
          <a:ln w="9525">
            <a:noFill/>
            <a:miter lim="800000"/>
            <a:headEnd/>
            <a:tailEnd/>
          </a:ln>
        </p:spPr>
      </p:pic>
      <p:pic>
        <p:nvPicPr>
          <p:cNvPr id="41987"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41988"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974850"/>
            <a:ext cx="8229600" cy="4525963"/>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Averages ( Mean, Median, Mode).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Grouping of Data.</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Probability Distribution (Normal, Poisson etc).</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Trends (Moving Average, Weighted Average etc).</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Correlation (Simple, Table, Bowles &amp; Karl Pearson’s).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Pie Charts.</a:t>
            </a:r>
            <a:endParaRPr lang="en-IN" sz="2000" b="1" smtClean="0">
              <a:latin typeface="Verdana" pitchFamily="34" charset="0"/>
              <a:ea typeface="Verdana" pitchFamily="34" charset="0"/>
              <a:cs typeface="Verdana" pitchFamily="34" charset="0"/>
            </a:endParaRPr>
          </a:p>
        </p:txBody>
      </p:sp>
      <p:sp>
        <p:nvSpPr>
          <p:cNvPr id="41990"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MAKING SENSE OF NUMBERS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Scale>
                                      <p:cBhvr>
                                        <p:cTn id="1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2" end="2"/>
                                            </p:txEl>
                                          </p:spTgt>
                                        </p:tgtEl>
                                        <p:attrNameLst>
                                          <p:attrName>ppt_x</p:attrName>
                                          <p:attrName>ppt_y</p:attrName>
                                        </p:attrNameLst>
                                      </p:cBhvr>
                                    </p:animMotion>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Scale>
                                      <p:cBhvr>
                                        <p:cTn id="21"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4" end="4"/>
                                            </p:txEl>
                                          </p:spTgt>
                                        </p:tgtEl>
                                        <p:attrNameLst>
                                          <p:attrName>ppt_x</p:attrName>
                                          <p:attrName>ppt_y</p:attrName>
                                        </p:attrNameLst>
                                      </p:cBhvr>
                                    </p:animMotion>
                                    <p:animEffect transition="in" filter="fade">
                                      <p:cBhvr>
                                        <p:cTn id="23" dur="1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Scale>
                                      <p:cBhvr>
                                        <p:cTn id="28"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6" end="6"/>
                                            </p:txEl>
                                          </p:spTgt>
                                        </p:tgtEl>
                                        <p:attrNameLst>
                                          <p:attrName>ppt_x</p:attrName>
                                          <p:attrName>ppt_y</p:attrName>
                                        </p:attrNameLst>
                                      </p:cBhvr>
                                    </p:animMotion>
                                    <p:animEffect transition="in" filter="fade">
                                      <p:cBhvr>
                                        <p:cTn id="30" dur="10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Scale>
                                      <p:cBhvr>
                                        <p:cTn id="35"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8" end="8"/>
                                            </p:txEl>
                                          </p:spTgt>
                                        </p:tgtEl>
                                        <p:attrNameLst>
                                          <p:attrName>ppt_x</p:attrName>
                                          <p:attrName>ppt_y</p:attrName>
                                        </p:attrNameLst>
                                      </p:cBhvr>
                                    </p:animMotion>
                                    <p:animEffect transition="in" filter="fade">
                                      <p:cBhvr>
                                        <p:cTn id="37" dur="10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Scale>
                                      <p:cBhvr>
                                        <p:cTn id="42" dur="1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10" end="10"/>
                                            </p:txEl>
                                          </p:spTgt>
                                        </p:tgtEl>
                                        <p:attrNameLst>
                                          <p:attrName>ppt_x</p:attrName>
                                          <p:attrName>ppt_y</p:attrName>
                                        </p:attrNameLst>
                                      </p:cBhvr>
                                    </p:animMotion>
                                    <p:animEffect transition="in" filter="fade">
                                      <p:cBhvr>
                                        <p:cTn id="44"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4301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43012" name="Rectangle 3"/>
          <p:cNvSpPr>
            <a:spLocks noGrp="1" noChangeArrowheads="1"/>
          </p:cNvSpPr>
          <p:nvPr>
            <p:ph type="title"/>
          </p:nvPr>
        </p:nvSpPr>
        <p:spPr>
          <a:xfrm>
            <a:off x="0" y="571500"/>
            <a:ext cx="9144000" cy="1143000"/>
          </a:xfrm>
        </p:spPr>
        <p:txBody>
          <a:bodyPr/>
          <a:lstStyle/>
          <a:p>
            <a:pPr eaLnBrk="1" hangingPunct="1"/>
            <a:r>
              <a:rPr lang="en-US" sz="4000" b="1" smtClean="0">
                <a:solidFill>
                  <a:srgbClr val="0000CC"/>
                </a:solidFill>
                <a:latin typeface="Verdana" pitchFamily="34" charset="0"/>
              </a:rPr>
              <a:t>DATA ANALYSIS V/s PROCESS ANALYSIS</a:t>
            </a:r>
          </a:p>
        </p:txBody>
      </p:sp>
      <p:pic>
        <p:nvPicPr>
          <p:cNvPr id="9" name="Picture 8"/>
          <p:cNvPicPr>
            <a:picLocks noChangeAspect="1" noChangeArrowheads="1"/>
          </p:cNvPicPr>
          <p:nvPr/>
        </p:nvPicPr>
        <p:blipFill>
          <a:blip r:embed="rId4" cstate="print"/>
          <a:srcRect l="28729" t="5534" r="15427" b="13264"/>
          <a:stretch>
            <a:fillRect/>
          </a:stretch>
        </p:blipFill>
        <p:spPr bwMode="auto">
          <a:xfrm>
            <a:off x="642938" y="1928813"/>
            <a:ext cx="7786687"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14.jpg"/>
          <p:cNvPicPr>
            <a:picLocks noChangeAspect="1"/>
          </p:cNvPicPr>
          <p:nvPr/>
        </p:nvPicPr>
        <p:blipFill>
          <a:blip r:embed="rId2" cstate="print">
            <a:lum bright="16000" contrast="-28000"/>
          </a:blip>
          <a:srcRect/>
          <a:stretch>
            <a:fillRect/>
          </a:stretch>
        </p:blipFill>
        <p:spPr bwMode="auto">
          <a:xfrm>
            <a:off x="0" y="0"/>
            <a:ext cx="9144000" cy="6858000"/>
          </a:xfrm>
          <a:prstGeom prst="rect">
            <a:avLst/>
          </a:prstGeom>
          <a:noFill/>
          <a:ln w="9525">
            <a:noFill/>
            <a:miter lim="800000"/>
            <a:headEnd/>
            <a:tailEnd/>
          </a:ln>
        </p:spPr>
      </p:pic>
      <p:pic>
        <p:nvPicPr>
          <p:cNvPr id="4403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44036" name="Rectangle 5"/>
          <p:cNvSpPr>
            <a:spLocks noGrp="1" noChangeArrowheads="1"/>
          </p:cNvSpPr>
          <p:nvPr>
            <p:ph type="ctrTitle"/>
          </p:nvPr>
        </p:nvSpPr>
        <p:spPr>
          <a:xfrm>
            <a:off x="685800" y="2667000"/>
            <a:ext cx="7772400" cy="1470025"/>
          </a:xfrm>
        </p:spPr>
        <p:txBody>
          <a:bodyPr/>
          <a:lstStyle/>
          <a:p>
            <a:pPr eaLnBrk="1" hangingPunct="1"/>
            <a:r>
              <a:rPr lang="en-US" sz="4000" b="1" u="sng" smtClean="0">
                <a:latin typeface="Verdana" pitchFamily="34" charset="0"/>
              </a:rPr>
              <a:t>CAUSE AND EFFECT DIAGRAM</a:t>
            </a:r>
          </a:p>
        </p:txBody>
      </p:sp>
      <p:sp>
        <p:nvSpPr>
          <p:cNvPr id="44037" name="Rectangle 6"/>
          <p:cNvSpPr>
            <a:spLocks noGrp="1" noChangeArrowheads="1"/>
          </p:cNvSpPr>
          <p:nvPr>
            <p:ph type="subTitle" idx="1"/>
          </p:nvPr>
        </p:nvSpPr>
        <p:spPr>
          <a:xfrm>
            <a:off x="4038600" y="5410200"/>
            <a:ext cx="6400800" cy="685800"/>
          </a:xfrm>
        </p:spPr>
        <p:txBody>
          <a:bodyPr/>
          <a:lstStyle/>
          <a:p>
            <a:pPr eaLnBrk="1" hangingPunct="1"/>
            <a:r>
              <a:rPr lang="en-US" sz="3600" b="1" smtClean="0">
                <a:solidFill>
                  <a:schemeClr val="tx1"/>
                </a:solidFill>
                <a:latin typeface="Verdana" pitchFamily="34" charset="0"/>
              </a:rPr>
              <a:t>Session – 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4505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829175"/>
          </a:xfrm>
        </p:spPr>
        <p:txBody>
          <a:bodyPr/>
          <a:lstStyle/>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When should a fishbone diagram be used?</a:t>
            </a:r>
          </a:p>
          <a:p>
            <a:pPr algn="just" eaLnBrk="1" hangingPunct="1">
              <a:buFont typeface="Arial" charset="0"/>
              <a:buNone/>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Need to study a problem/issue to determine the root cause?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Want to study all the possible reasons why a process is beginning to have difficulties, problems or breakdown?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Need to identify areas for data collection?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Want to study why a process is not performing properly or producing the desired results?</a:t>
            </a:r>
          </a:p>
          <a:p>
            <a:pPr algn="just" eaLnBrk="1" hangingPunct="1">
              <a:buFont typeface="Arial" charset="0"/>
              <a:buNone/>
            </a:pPr>
            <a:endParaRPr lang="en-IN" sz="2000" b="1" smtClean="0">
              <a:latin typeface="Verdana" pitchFamily="34" charset="0"/>
              <a:ea typeface="Verdana" pitchFamily="34" charset="0"/>
              <a:cs typeface="Verdana" pitchFamily="34" charset="0"/>
            </a:endParaRPr>
          </a:p>
        </p:txBody>
      </p:sp>
      <p:sp>
        <p:nvSpPr>
          <p:cNvPr id="45061"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FISHBONE DIAGRAM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1000"/>
                                        <p:tgtEl>
                                          <p:spTgt spid="6">
                                            <p:txEl>
                                              <p:pRg st="6" end="6"/>
                                            </p:txEl>
                                          </p:spTgt>
                                        </p:tgtEl>
                                      </p:cBhvr>
                                    </p:animEffect>
                                    <p:anim calcmode="lin" valueType="num">
                                      <p:cBhvr>
                                        <p:cTn id="1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1000"/>
                                        <p:tgtEl>
                                          <p:spTgt spid="6">
                                            <p:txEl>
                                              <p:pRg st="8" end="8"/>
                                            </p:txEl>
                                          </p:spTgt>
                                        </p:tgtEl>
                                      </p:cBhvr>
                                    </p:animEffect>
                                    <p:anim calcmode="lin" valueType="num">
                                      <p:cBhvr>
                                        <p:cTn id="2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4608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571625"/>
            <a:ext cx="8329613" cy="5000625"/>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Draw the Fishbone diagram……..</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List the problem/Issue to be studied in the “Head of the Fish”.</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Label each “Bone” of the “Fish”.  The major categories typically utilized are:</a:t>
            </a: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The 4 M’s:</a:t>
            </a:r>
          </a:p>
          <a:p>
            <a:pPr lvl="1" algn="just" eaLnBrk="1" hangingPunct="1">
              <a:buFont typeface="Wingdings" pitchFamily="2" charset="2"/>
              <a:buChar char="Ø"/>
            </a:pPr>
            <a:r>
              <a:rPr lang="en-US" sz="1600" b="1" smtClean="0">
                <a:latin typeface="Verdana" pitchFamily="34" charset="0"/>
                <a:ea typeface="Verdana" pitchFamily="34" charset="0"/>
                <a:cs typeface="Verdana" pitchFamily="34" charset="0"/>
              </a:rPr>
              <a:t>Methods</a:t>
            </a:r>
            <a:r>
              <a:rPr lang="en-IN" sz="1600" b="1" smtClean="0">
                <a:latin typeface="Verdana" pitchFamily="34" charset="0"/>
                <a:ea typeface="Verdana" pitchFamily="34" charset="0"/>
                <a:cs typeface="Verdana" pitchFamily="34" charset="0"/>
              </a:rPr>
              <a:t>, Machines, Materials &amp; Manpower.</a:t>
            </a:r>
            <a:endParaRPr lang="en-US" sz="16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The 4 P’s:</a:t>
            </a:r>
          </a:p>
          <a:p>
            <a:pPr lvl="1" algn="just" eaLnBrk="1" hangingPunct="1">
              <a:buFont typeface="Wingdings" pitchFamily="2" charset="2"/>
              <a:buChar char="Ø"/>
            </a:pPr>
            <a:r>
              <a:rPr lang="en-IN" sz="1600" b="1" smtClean="0">
                <a:latin typeface="Verdana" pitchFamily="34" charset="0"/>
                <a:ea typeface="Verdana" pitchFamily="34" charset="0"/>
                <a:cs typeface="Verdana" pitchFamily="34" charset="0"/>
              </a:rPr>
              <a:t>Place, Procedure, People &amp; Policies.</a:t>
            </a: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The 4 S’s:</a:t>
            </a:r>
          </a:p>
          <a:p>
            <a:pPr lvl="1" algn="just" eaLnBrk="1" hangingPunct="1">
              <a:buFont typeface="Wingdings" pitchFamily="2" charset="2"/>
              <a:buChar char="Ø"/>
            </a:pPr>
            <a:r>
              <a:rPr lang="en-IN" sz="1600" b="1" smtClean="0">
                <a:latin typeface="Verdana" pitchFamily="34" charset="0"/>
                <a:ea typeface="Verdana" pitchFamily="34" charset="0"/>
                <a:cs typeface="Verdana" pitchFamily="34" charset="0"/>
              </a:rPr>
              <a:t>Surroundings, Suppliers, Systems &amp; Skills.</a:t>
            </a:r>
          </a:p>
          <a:p>
            <a:pPr algn="just" eaLnBrk="1" hangingPunct="1">
              <a:buFont typeface="Arial" charset="0"/>
              <a:buNone/>
            </a:pPr>
            <a:r>
              <a:rPr lang="en-US" sz="2000" b="1" smtClean="0">
                <a:solidFill>
                  <a:srgbClr val="C00000"/>
                </a:solidFill>
                <a:latin typeface="Verdana" pitchFamily="34" charset="0"/>
                <a:ea typeface="Verdana" pitchFamily="34" charset="0"/>
                <a:cs typeface="Verdana" pitchFamily="34" charset="0"/>
              </a:rPr>
              <a:t>Note: You may use one of the 4 categories suggested, combine them in any fashion or make up your own. The categories are to help you to organize your ideas.</a:t>
            </a:r>
            <a:endParaRPr lang="en-US" sz="1600" b="1" smtClean="0">
              <a:solidFill>
                <a:srgbClr val="C00000"/>
              </a:solidFill>
              <a:latin typeface="Verdana" pitchFamily="34" charset="0"/>
              <a:ea typeface="Verdana" pitchFamily="34" charset="0"/>
              <a:cs typeface="Verdana" pitchFamily="34" charset="0"/>
            </a:endParaRPr>
          </a:p>
          <a:p>
            <a:pPr lvl="1" algn="just" eaLnBrk="1" hangingPunct="1">
              <a:buFont typeface="Arial" charset="0"/>
              <a:buNone/>
            </a:pPr>
            <a:endParaRPr lang="en-US" sz="1600" b="1" smtClean="0">
              <a:latin typeface="Verdana" pitchFamily="34" charset="0"/>
              <a:ea typeface="Verdana" pitchFamily="34" charset="0"/>
              <a:cs typeface="Verdana" pitchFamily="34" charset="0"/>
            </a:endParaRPr>
          </a:p>
          <a:p>
            <a:pPr lvl="1" algn="just" eaLnBrk="1" hangingPunct="1">
              <a:buFont typeface="Arial" charset="0"/>
              <a:buNone/>
            </a:pPr>
            <a:endParaRPr lang="en-US" sz="1600" b="1" smtClean="0">
              <a:latin typeface="Verdana" pitchFamily="34" charset="0"/>
              <a:ea typeface="Verdana" pitchFamily="34" charset="0"/>
              <a:cs typeface="Verdana" pitchFamily="34" charset="0"/>
            </a:endParaRPr>
          </a:p>
          <a:p>
            <a:pPr lvl="1" algn="just" eaLnBrk="1" hangingPunct="1">
              <a:buFont typeface="Arial" charset="0"/>
              <a:buNone/>
            </a:pPr>
            <a:endParaRPr lang="en-US" sz="1600" b="1" smtClean="0">
              <a:latin typeface="Verdana" pitchFamily="34" charset="0"/>
              <a:ea typeface="Verdana" pitchFamily="34" charset="0"/>
              <a:cs typeface="Verdana" pitchFamily="34" charset="0"/>
            </a:endParaRPr>
          </a:p>
        </p:txBody>
      </p:sp>
      <p:sp>
        <p:nvSpPr>
          <p:cNvPr id="46085" name="Rectangle 3"/>
          <p:cNvSpPr>
            <a:spLocks noGrp="1" noChangeArrowheads="1"/>
          </p:cNvSpPr>
          <p:nvPr>
            <p:ph type="title"/>
          </p:nvPr>
        </p:nvSpPr>
        <p:spPr>
          <a:xfrm>
            <a:off x="0" y="274638"/>
            <a:ext cx="9144000" cy="1143000"/>
          </a:xfrm>
        </p:spPr>
        <p:txBody>
          <a:bodyPr/>
          <a:lstStyle/>
          <a:p>
            <a:pPr eaLnBrk="1" hangingPunct="1"/>
            <a:r>
              <a:rPr lang="en-US" sz="4000" b="1" smtClean="0">
                <a:solidFill>
                  <a:srgbClr val="FF0000"/>
                </a:solidFill>
                <a:latin typeface="Verdana" pitchFamily="34" charset="0"/>
              </a:rPr>
              <a:t>HOW TO CONSTRUCT A FISHBONE DIAGRAM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lide(fromBottom)">
                                      <p:cBhvr>
                                        <p:cTn id="22" dur="500"/>
                                        <p:tgtEl>
                                          <p:spTgt spid="6">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slide(fromBottom)">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slide(fromBottom)">
                                      <p:cBhvr>
                                        <p:cTn id="30" dur="500"/>
                                        <p:tgtEl>
                                          <p:spTgt spid="6">
                                            <p:txEl>
                                              <p:pRg st="5" end="5"/>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slide(fromBottom)">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slide(fromBottom)">
                                      <p:cBhvr>
                                        <p:cTn id="38" dur="500"/>
                                        <p:tgtEl>
                                          <p:spTgt spid="6">
                                            <p:txEl>
                                              <p:pRg st="7" end="7"/>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slide(fromBottom)">
                                      <p:cBhvr>
                                        <p:cTn id="41" dur="500"/>
                                        <p:tgtEl>
                                          <p:spTgt spid="6">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slide(fromBottom)">
                                      <p:cBhvr>
                                        <p:cTn id="4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4710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9" name="Content Placeholder 8" descr="5w.jpg"/>
          <p:cNvPicPr>
            <a:picLocks noGrp="1" noChangeAspect="1"/>
          </p:cNvPicPr>
          <p:nvPr>
            <p:ph idx="1"/>
          </p:nvPr>
        </p:nvPicPr>
        <p:blipFill>
          <a:blip r:embed="rId4" cstate="print"/>
          <a:srcRect/>
          <a:stretch>
            <a:fillRect/>
          </a:stretch>
        </p:blipFill>
        <p:spPr>
          <a:xfrm>
            <a:off x="857250" y="1500188"/>
            <a:ext cx="7643813" cy="4143375"/>
          </a:xfrm>
        </p:spPr>
      </p:pic>
      <p:sp>
        <p:nvSpPr>
          <p:cNvPr id="47109"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 THE 5 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4813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829175"/>
          </a:xfrm>
        </p:spPr>
        <p:txBody>
          <a:bodyPr rtlCol="0">
            <a:normAutofit lnSpcReduction="10000"/>
          </a:bodyPr>
          <a:lstStyle/>
          <a:p>
            <a:pPr marL="457200" indent="-457200" algn="just" eaLnBrk="1" fontAlgn="auto" hangingPunct="1">
              <a:spcAft>
                <a:spcPts val="0"/>
              </a:spcAft>
              <a:buFont typeface="+mj-lt"/>
              <a:buAutoNum type="arabicPeriod"/>
              <a:defRPr/>
            </a:pPr>
            <a:r>
              <a:rPr lang="en-US" sz="2000" b="1" dirty="0" smtClean="0">
                <a:latin typeface="Verdana" pitchFamily="34" charset="0"/>
                <a:ea typeface="Verdana" pitchFamily="34" charset="0"/>
                <a:cs typeface="Verdana" pitchFamily="34" charset="0"/>
              </a:rPr>
              <a:t>Write down the specific problem.  Writing the issue helps you to formulize the problem and describe it completely.  It also helps a team focus on the same problem.</a:t>
            </a:r>
          </a:p>
          <a:p>
            <a:pPr marL="457200" indent="-457200" algn="just" eaLnBrk="1" fontAlgn="auto" hangingPunct="1">
              <a:spcAft>
                <a:spcPts val="0"/>
              </a:spcAft>
              <a:buFont typeface="+mj-lt"/>
              <a:buAutoNum type="arabicPeriod"/>
              <a:defRPr/>
            </a:pPr>
            <a:endParaRPr lang="en-US" sz="2000" b="1" dirty="0" smtClean="0">
              <a:latin typeface="Verdana" pitchFamily="34" charset="0"/>
              <a:ea typeface="Verdana" pitchFamily="34" charset="0"/>
              <a:cs typeface="Verdana" pitchFamily="34" charset="0"/>
            </a:endParaRPr>
          </a:p>
          <a:p>
            <a:pPr marL="457200" indent="-457200" algn="just" eaLnBrk="1" fontAlgn="auto" hangingPunct="1">
              <a:spcAft>
                <a:spcPts val="0"/>
              </a:spcAft>
              <a:buFont typeface="+mj-lt"/>
              <a:buAutoNum type="arabicPeriod"/>
              <a:defRPr/>
            </a:pPr>
            <a:r>
              <a:rPr lang="en-US" sz="2000" b="1" dirty="0" smtClean="0">
                <a:latin typeface="Verdana" pitchFamily="34" charset="0"/>
                <a:ea typeface="Verdana" pitchFamily="34" charset="0"/>
                <a:cs typeface="Verdana" pitchFamily="34" charset="0"/>
              </a:rPr>
              <a:t>Ask Why the problem occurs? And write the answer down below the problem.</a:t>
            </a:r>
          </a:p>
          <a:p>
            <a:pPr marL="457200" indent="-457200" algn="just" eaLnBrk="1" fontAlgn="auto" hangingPunct="1">
              <a:spcAft>
                <a:spcPts val="0"/>
              </a:spcAft>
              <a:buFont typeface="+mj-lt"/>
              <a:buAutoNum type="arabicPeriod"/>
              <a:defRPr/>
            </a:pPr>
            <a:endParaRPr lang="en-US" sz="2000" b="1" dirty="0" smtClean="0">
              <a:latin typeface="Verdana" pitchFamily="34" charset="0"/>
              <a:ea typeface="Verdana" pitchFamily="34" charset="0"/>
              <a:cs typeface="Verdana" pitchFamily="34" charset="0"/>
            </a:endParaRPr>
          </a:p>
          <a:p>
            <a:pPr marL="457200" indent="-457200" algn="just" eaLnBrk="1" fontAlgn="auto" hangingPunct="1">
              <a:spcAft>
                <a:spcPts val="0"/>
              </a:spcAft>
              <a:buFont typeface="+mj-lt"/>
              <a:buAutoNum type="arabicPeriod"/>
              <a:defRPr/>
            </a:pPr>
            <a:r>
              <a:rPr lang="en-US" sz="2000" b="1" dirty="0" smtClean="0">
                <a:latin typeface="Verdana" pitchFamily="34" charset="0"/>
                <a:ea typeface="Verdana" pitchFamily="34" charset="0"/>
                <a:cs typeface="Verdana" pitchFamily="34" charset="0"/>
              </a:rPr>
              <a:t>If the answer you just provided doesn’t identify the root cause of the problem that you wrote down in step 1, ask Why again and write that answer down.</a:t>
            </a:r>
          </a:p>
          <a:p>
            <a:pPr marL="457200" indent="-457200" algn="just" eaLnBrk="1" fontAlgn="auto" hangingPunct="1">
              <a:spcAft>
                <a:spcPts val="0"/>
              </a:spcAft>
              <a:buFont typeface="+mj-lt"/>
              <a:buAutoNum type="arabicPeriod"/>
              <a:defRPr/>
            </a:pPr>
            <a:endParaRPr lang="en-US" sz="2000" b="1" dirty="0" smtClean="0">
              <a:latin typeface="Verdana" pitchFamily="34" charset="0"/>
              <a:ea typeface="Verdana" pitchFamily="34" charset="0"/>
              <a:cs typeface="Verdana" pitchFamily="34" charset="0"/>
            </a:endParaRPr>
          </a:p>
          <a:p>
            <a:pPr marL="457200" indent="-457200" algn="just" eaLnBrk="1" fontAlgn="auto" hangingPunct="1">
              <a:spcAft>
                <a:spcPts val="0"/>
              </a:spcAft>
              <a:buFont typeface="+mj-lt"/>
              <a:buAutoNum type="arabicPeriod"/>
              <a:defRPr/>
            </a:pPr>
            <a:r>
              <a:rPr lang="en-US" sz="2000" b="1" dirty="0" smtClean="0">
                <a:latin typeface="Verdana" pitchFamily="34" charset="0"/>
                <a:ea typeface="Verdana" pitchFamily="34" charset="0"/>
                <a:cs typeface="Verdana" pitchFamily="34" charset="0"/>
              </a:rPr>
              <a:t>Loop back to Step 3 until the team is in agreement that the problem’s root cause is identified.  Again, this may take few or more times than 5 Whys</a:t>
            </a:r>
            <a:endParaRPr lang="en-IN" sz="2000" b="1" dirty="0">
              <a:latin typeface="Verdana" pitchFamily="34" charset="0"/>
              <a:ea typeface="Verdana" pitchFamily="34" charset="0"/>
              <a:cs typeface="Verdana" pitchFamily="34" charset="0"/>
            </a:endParaRPr>
          </a:p>
        </p:txBody>
      </p:sp>
      <p:sp>
        <p:nvSpPr>
          <p:cNvPr id="48133"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HOW TO COMPLETE THE 5 WHYs?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4915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49156"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4</a:t>
            </a:r>
          </a:p>
        </p:txBody>
      </p:sp>
      <p:sp>
        <p:nvSpPr>
          <p:cNvPr id="49157" name="Content Placeholder 7"/>
          <p:cNvSpPr>
            <a:spLocks noGrp="1"/>
          </p:cNvSpPr>
          <p:nvPr>
            <p:ph sz="half" idx="1"/>
          </p:nvPr>
        </p:nvSpPr>
        <p:spPr>
          <a:xfrm>
            <a:off x="676275" y="1857375"/>
            <a:ext cx="4038600" cy="3214688"/>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Customers are unhappy because they are being shipped products that don’t meet their specifications.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How to apply 5 Whys for the above problem statement?</a:t>
            </a:r>
          </a:p>
        </p:txBody>
      </p:sp>
      <p:pic>
        <p:nvPicPr>
          <p:cNvPr id="49158" name="Content Placeholder 9" descr="decision pic 1.jpg"/>
          <p:cNvPicPr>
            <a:picLocks noGrp="1" noChangeAspect="1"/>
          </p:cNvPicPr>
          <p:nvPr>
            <p:ph sz="half" idx="2"/>
          </p:nvPr>
        </p:nvPicPr>
        <p:blipFill>
          <a:blip r:embed="rId4" cstate="print"/>
          <a:srcRect l="27499" t="14464" r="32321" b="18034"/>
          <a:stretch>
            <a:fillRect/>
          </a:stretch>
        </p:blipFill>
        <p:spPr>
          <a:xfrm>
            <a:off x="5072063" y="1500188"/>
            <a:ext cx="3714750" cy="40005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017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500063" y="1500188"/>
            <a:ext cx="8229600" cy="4429125"/>
          </a:xfrm>
        </p:spPr>
        <p:txBody>
          <a:bodyPr/>
          <a:lstStyle/>
          <a:p>
            <a:pPr marL="457200" indent="-457200"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Why are customers being shipped bad products?</a:t>
            </a:r>
          </a:p>
          <a:p>
            <a:pPr marL="457200" indent="-457200" algn="just" eaLnBrk="1" hangingPunct="1">
              <a:buFont typeface="Arial" charset="0"/>
              <a:buNone/>
            </a:pPr>
            <a:r>
              <a:rPr lang="en-US" sz="2000" b="1" smtClean="0">
                <a:solidFill>
                  <a:srgbClr val="FF0000"/>
                </a:solidFill>
                <a:latin typeface="Verdana" pitchFamily="34" charset="0"/>
                <a:ea typeface="Verdana" pitchFamily="34" charset="0"/>
                <a:cs typeface="Verdana" pitchFamily="34" charset="0"/>
              </a:rPr>
              <a:t>	</a:t>
            </a:r>
            <a:r>
              <a:rPr lang="en-US" sz="2000" b="1" smtClean="0">
                <a:solidFill>
                  <a:srgbClr val="0000FF"/>
                </a:solidFill>
                <a:latin typeface="Verdana" pitchFamily="34" charset="0"/>
                <a:ea typeface="Verdana" pitchFamily="34" charset="0"/>
                <a:cs typeface="Verdana" pitchFamily="34" charset="0"/>
              </a:rPr>
              <a:t>Because manufacturer built the products to a specification that is different from what the customer and the sales person agreed to.</a:t>
            </a:r>
          </a:p>
          <a:p>
            <a:pPr marL="457200" indent="-457200"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marL="457200" indent="-457200"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Why did manufacturer built the products to a different specification than that of sales?</a:t>
            </a:r>
          </a:p>
          <a:p>
            <a:pPr marL="457200" indent="-457200" algn="just" eaLnBrk="1" hangingPunct="1">
              <a:buFont typeface="Arial" charset="0"/>
              <a:buNone/>
            </a:pPr>
            <a:r>
              <a:rPr lang="en-US" sz="2000" b="1" smtClean="0">
                <a:solidFill>
                  <a:srgbClr val="FF0000"/>
                </a:solidFill>
                <a:latin typeface="Verdana" pitchFamily="34" charset="0"/>
                <a:ea typeface="Verdana" pitchFamily="34" charset="0"/>
                <a:cs typeface="Verdana" pitchFamily="34" charset="0"/>
              </a:rPr>
              <a:t>	</a:t>
            </a:r>
            <a:r>
              <a:rPr lang="en-US" sz="2000" b="1" smtClean="0">
                <a:solidFill>
                  <a:srgbClr val="0000FF"/>
                </a:solidFill>
                <a:latin typeface="Verdana" pitchFamily="34" charset="0"/>
                <a:ea typeface="Verdana" pitchFamily="34" charset="0"/>
                <a:cs typeface="Verdana" pitchFamily="34" charset="0"/>
              </a:rPr>
              <a:t>Because the sales person expedites work on the shop floor by calling the head of manufacturing directly to being work.  An error happened when the specifications were being communicated or written down </a:t>
            </a:r>
            <a:endParaRPr lang="en-US" sz="2000" b="1" smtClean="0">
              <a:solidFill>
                <a:srgbClr val="FF0000"/>
              </a:solidFill>
              <a:latin typeface="Verdana" pitchFamily="34" charset="0"/>
              <a:ea typeface="Verdana" pitchFamily="34" charset="0"/>
              <a:cs typeface="Verdana" pitchFamily="34" charset="0"/>
            </a:endParaRPr>
          </a:p>
          <a:p>
            <a:pPr marL="457200" indent="-457200" algn="just" eaLnBrk="1" hangingPunct="1">
              <a:buFont typeface="Arial" charset="0"/>
              <a:buNone/>
            </a:pPr>
            <a:endParaRPr lang="en-US" sz="2000" b="1" smtClean="0">
              <a:latin typeface="Verdana" pitchFamily="34" charset="0"/>
              <a:ea typeface="Verdana" pitchFamily="34" charset="0"/>
              <a:cs typeface="Verdana" pitchFamily="34" charset="0"/>
            </a:endParaRPr>
          </a:p>
        </p:txBody>
      </p:sp>
      <p:sp>
        <p:nvSpPr>
          <p:cNvPr id="50181"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THE 5 WHYs with </a:t>
            </a:r>
            <a:r>
              <a:rPr lang="en-US" sz="4000" b="1" smtClean="0">
                <a:solidFill>
                  <a:srgbClr val="0000FF"/>
                </a:solidFill>
                <a:latin typeface="Verdana" pitchFamily="34" charset="0"/>
              </a:rPr>
              <a:t>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0"/>
                                  </p:iterate>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12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5124" name="Content Placeholder 7" descr="Solution pic.jpg"/>
          <p:cNvPicPr>
            <a:picLocks noGrp="1" noChangeAspect="1"/>
          </p:cNvPicPr>
          <p:nvPr>
            <p:ph idx="1"/>
          </p:nvPr>
        </p:nvPicPr>
        <p:blipFill>
          <a:blip r:embed="rId4" cstate="print"/>
          <a:srcRect l="11304" r="15652" b="15686"/>
          <a:stretch>
            <a:fillRect/>
          </a:stretch>
        </p:blipFill>
        <p:spPr>
          <a:xfrm>
            <a:off x="142875" y="1928813"/>
            <a:ext cx="2000250" cy="3071812"/>
          </a:xfrm>
        </p:spPr>
      </p:pic>
      <p:sp>
        <p:nvSpPr>
          <p:cNvPr id="7" name="Title 6"/>
          <p:cNvSpPr>
            <a:spLocks noGrp="1"/>
          </p:cNvSpPr>
          <p:nvPr>
            <p:ph type="title"/>
          </p:nvPr>
        </p:nvSpPr>
        <p:spPr>
          <a:xfrm>
            <a:off x="0" y="142875"/>
            <a:ext cx="9144000" cy="1143000"/>
          </a:xfrm>
        </p:spPr>
        <p:txBody>
          <a:bodyPr rtlCol="0">
            <a:normAutofit fontScale="90000"/>
          </a:bodyPr>
          <a:lstStyle/>
          <a:p>
            <a:pPr eaLnBrk="1" fontAlgn="auto" hangingPunct="1">
              <a:spcAft>
                <a:spcPts val="0"/>
              </a:spcAft>
              <a:defRPr/>
            </a:pPr>
            <a:r>
              <a:rPr lang="en-US" b="1" dirty="0" smtClean="0">
                <a:solidFill>
                  <a:srgbClr val="FF0000"/>
                </a:solidFill>
                <a:latin typeface="Verdana" pitchFamily="34" charset="0"/>
                <a:ea typeface="Verdana" pitchFamily="34" charset="0"/>
                <a:cs typeface="Verdana" pitchFamily="34" charset="0"/>
              </a:rPr>
              <a:t>DEFINITION – Problem Solving</a:t>
            </a:r>
            <a:endParaRPr lang="en-IN" b="1" dirty="0">
              <a:solidFill>
                <a:srgbClr val="FF0000"/>
              </a:solidFill>
              <a:latin typeface="Verdana" pitchFamily="34" charset="0"/>
              <a:ea typeface="Verdana" pitchFamily="34" charset="0"/>
              <a:cs typeface="Verdana" pitchFamily="34" charset="0"/>
            </a:endParaRPr>
          </a:p>
        </p:txBody>
      </p:sp>
      <p:sp>
        <p:nvSpPr>
          <p:cNvPr id="9" name="Rectangle 4"/>
          <p:cNvSpPr txBox="1">
            <a:spLocks noChangeArrowheads="1"/>
          </p:cNvSpPr>
          <p:nvPr/>
        </p:nvSpPr>
        <p:spPr bwMode="auto">
          <a:xfrm>
            <a:off x="1785938" y="1428750"/>
            <a:ext cx="6543675" cy="4357688"/>
          </a:xfrm>
          <a:prstGeom prst="rect">
            <a:avLst/>
          </a:prstGeom>
          <a:noFill/>
          <a:ln w="9525">
            <a:noFill/>
            <a:miter lim="800000"/>
            <a:headEnd/>
            <a:tailEnd/>
          </a:ln>
        </p:spPr>
        <p:txBody>
          <a:bodyPr/>
          <a:lstStyle/>
          <a:p>
            <a:pPr marL="457200" indent="-457200" algn="just">
              <a:lnSpc>
                <a:spcPct val="150000"/>
              </a:lnSpc>
              <a:spcBef>
                <a:spcPct val="20000"/>
              </a:spcBef>
            </a:pPr>
            <a:r>
              <a:rPr lang="en-US" sz="2000" b="1">
                <a:latin typeface="Verdana" pitchFamily="34" charset="0"/>
              </a:rPr>
              <a:t>	A systematic approach to defining the problem and creating a vast number of possible solutions without judging these solutions.</a:t>
            </a:r>
          </a:p>
          <a:p>
            <a:pPr marL="457200" indent="-457200" algn="just">
              <a:lnSpc>
                <a:spcPct val="150000"/>
              </a:lnSpc>
              <a:spcBef>
                <a:spcPct val="20000"/>
              </a:spcBef>
            </a:pPr>
            <a:endParaRPr lang="en-US" sz="2000" b="1">
              <a:latin typeface="Verdana" pitchFamily="34" charset="0"/>
            </a:endParaRPr>
          </a:p>
          <a:p>
            <a:pPr marL="457200" indent="-457200" algn="just">
              <a:lnSpc>
                <a:spcPct val="150000"/>
              </a:lnSpc>
              <a:spcBef>
                <a:spcPct val="20000"/>
              </a:spcBef>
            </a:pPr>
            <a:r>
              <a:rPr lang="en-US" sz="2000" b="1">
                <a:latin typeface="Verdana" pitchFamily="34" charset="0"/>
              </a:rPr>
              <a:t>	Problem solving is a </a:t>
            </a:r>
            <a:r>
              <a:rPr lang="en-US" sz="2000" b="1">
                <a:latin typeface="Lucida Calligraphy" pitchFamily="66" charset="0"/>
              </a:rPr>
              <a:t>Cognitive Processing </a:t>
            </a:r>
            <a:r>
              <a:rPr lang="en-US" sz="2000" b="1">
                <a:latin typeface="Verdana" pitchFamily="34" charset="0"/>
              </a:rPr>
              <a:t>directed at achieving a goal where no solution method is obvious to the problem solver. </a:t>
            </a:r>
          </a:p>
          <a:p>
            <a:pPr marL="457200" indent="-457200" algn="just">
              <a:lnSpc>
                <a:spcPct val="150000"/>
              </a:lnSpc>
              <a:spcBef>
                <a:spcPct val="20000"/>
              </a:spcBef>
            </a:pPr>
            <a:endParaRPr lang="en-US" sz="2000" b="1">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120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500063" y="1500188"/>
            <a:ext cx="8229600" cy="4786312"/>
          </a:xfrm>
        </p:spPr>
        <p:txBody>
          <a:bodyPr/>
          <a:lstStyle/>
          <a:p>
            <a:pPr marL="457200" indent="-457200"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marL="457200" indent="-457200"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Why does the sales person call the head of manufacturing directly to start work, instead of following the Protocol established in the company?</a:t>
            </a:r>
          </a:p>
          <a:p>
            <a:pPr marL="457200" indent="-457200" algn="just" eaLnBrk="1" hangingPunct="1">
              <a:buFont typeface="Arial" charset="0"/>
              <a:buNone/>
            </a:pPr>
            <a:r>
              <a:rPr lang="en-US" sz="2000" b="1" smtClean="0">
                <a:solidFill>
                  <a:srgbClr val="FF0000"/>
                </a:solidFill>
                <a:latin typeface="Verdana" pitchFamily="34" charset="0"/>
                <a:ea typeface="Verdana" pitchFamily="34" charset="0"/>
                <a:cs typeface="Verdana" pitchFamily="34" charset="0"/>
              </a:rPr>
              <a:t>	</a:t>
            </a:r>
            <a:r>
              <a:rPr lang="en-US" sz="2000" b="1" smtClean="0">
                <a:solidFill>
                  <a:srgbClr val="0000FF"/>
                </a:solidFill>
                <a:latin typeface="Verdana" pitchFamily="34" charset="0"/>
                <a:ea typeface="Verdana" pitchFamily="34" charset="0"/>
                <a:cs typeface="Verdana" pitchFamily="34" charset="0"/>
              </a:rPr>
              <a:t>Because the “Work Order” form requires the sales directors’ approval before work can begin and slows the manufacturing process (or stops it when the director is out of the office).</a:t>
            </a:r>
            <a:endParaRPr lang="en-US" sz="2000" b="1" smtClean="0">
              <a:solidFill>
                <a:srgbClr val="FF0000"/>
              </a:solidFill>
              <a:latin typeface="Verdana" pitchFamily="34" charset="0"/>
              <a:ea typeface="Verdana" pitchFamily="34" charset="0"/>
              <a:cs typeface="Verdana" pitchFamily="34" charset="0"/>
            </a:endParaRPr>
          </a:p>
          <a:p>
            <a:pPr marL="457200" indent="-457200"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marL="457200" indent="-457200"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Why does the form contain an approval for the sales director?</a:t>
            </a:r>
          </a:p>
          <a:p>
            <a:pPr marL="457200" indent="-457200" algn="just" eaLnBrk="1" hangingPunct="1">
              <a:buFont typeface="Arial" charset="0"/>
              <a:buNone/>
            </a:pPr>
            <a:r>
              <a:rPr lang="en-US" sz="2000" b="1" smtClean="0">
                <a:solidFill>
                  <a:srgbClr val="FF0000"/>
                </a:solidFill>
                <a:latin typeface="Verdana" pitchFamily="34" charset="0"/>
                <a:ea typeface="Verdana" pitchFamily="34" charset="0"/>
                <a:cs typeface="Verdana" pitchFamily="34" charset="0"/>
              </a:rPr>
              <a:t>	</a:t>
            </a:r>
            <a:r>
              <a:rPr lang="en-US" sz="2000" b="1" smtClean="0">
                <a:solidFill>
                  <a:srgbClr val="0000FF"/>
                </a:solidFill>
                <a:latin typeface="Verdana" pitchFamily="34" charset="0"/>
                <a:ea typeface="Verdana" pitchFamily="34" charset="0"/>
                <a:cs typeface="Verdana" pitchFamily="34" charset="0"/>
              </a:rPr>
              <a:t>Because the sales Director needs to be continually updated on sales for discussions with the CEO.</a:t>
            </a:r>
            <a:endParaRPr lang="en-US" sz="2000" b="1" smtClean="0">
              <a:solidFill>
                <a:srgbClr val="FF0000"/>
              </a:solidFill>
              <a:latin typeface="Verdana" pitchFamily="34" charset="0"/>
              <a:ea typeface="Verdana" pitchFamily="34" charset="0"/>
              <a:cs typeface="Verdana" pitchFamily="34" charset="0"/>
            </a:endParaRPr>
          </a:p>
          <a:p>
            <a:pPr marL="457200" indent="-457200" algn="just" eaLnBrk="1" hangingPunct="1">
              <a:buFont typeface="Arial" charset="0"/>
              <a:buNone/>
            </a:pPr>
            <a:endParaRPr lang="en-US" sz="2000" b="1" smtClean="0">
              <a:latin typeface="Verdana" pitchFamily="34" charset="0"/>
              <a:ea typeface="Verdana" pitchFamily="34" charset="0"/>
              <a:cs typeface="Verdana" pitchFamily="34" charset="0"/>
            </a:endParaRPr>
          </a:p>
        </p:txBody>
      </p:sp>
      <p:sp>
        <p:nvSpPr>
          <p:cNvPr id="51205"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THE 5 WHYs with </a:t>
            </a:r>
            <a:r>
              <a:rPr lang="en-US" sz="4000" b="1" smtClean="0">
                <a:solidFill>
                  <a:srgbClr val="0000FF"/>
                </a:solidFill>
                <a:latin typeface="Verdana" pitchFamily="34" charset="0"/>
              </a:rPr>
              <a:t>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0"/>
                                  </p:iterate>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222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52228" name="Picture 9"/>
          <p:cNvPicPr>
            <a:picLocks noChangeAspect="1" noChangeArrowheads="1"/>
          </p:cNvPicPr>
          <p:nvPr/>
        </p:nvPicPr>
        <p:blipFill>
          <a:blip r:embed="rId4" cstate="print"/>
          <a:srcRect l="13622" t="12830" r="12758" b="11513"/>
          <a:stretch>
            <a:fillRect/>
          </a:stretch>
        </p:blipFill>
        <p:spPr bwMode="auto">
          <a:xfrm>
            <a:off x="714375" y="642938"/>
            <a:ext cx="7643813"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325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53252" name="Picture 7"/>
          <p:cNvPicPr>
            <a:picLocks noChangeAspect="1" noChangeArrowheads="1"/>
          </p:cNvPicPr>
          <p:nvPr/>
        </p:nvPicPr>
        <p:blipFill>
          <a:blip r:embed="rId4" cstate="print"/>
          <a:srcRect l="13954" t="2632" r="13870" b="10197"/>
          <a:stretch>
            <a:fillRect/>
          </a:stretch>
        </p:blipFill>
        <p:spPr bwMode="auto">
          <a:xfrm>
            <a:off x="785813" y="0"/>
            <a:ext cx="7572375"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427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54276" name="Content Placeholder 5"/>
          <p:cNvSpPr>
            <a:spLocks noGrp="1"/>
          </p:cNvSpPr>
          <p:nvPr>
            <p:ph idx="1"/>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Linear Flowchart</a:t>
            </a:r>
            <a:endParaRPr lang="en-IN"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Deployment Flowchart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Opportunity Flowchart</a:t>
            </a:r>
            <a:endParaRPr lang="en-IN" sz="2000" b="1" smtClean="0">
              <a:latin typeface="Verdana" pitchFamily="34" charset="0"/>
              <a:ea typeface="Verdana" pitchFamily="34" charset="0"/>
              <a:cs typeface="Verdana" pitchFamily="34" charset="0"/>
            </a:endParaRPr>
          </a:p>
        </p:txBody>
      </p:sp>
      <p:sp>
        <p:nvSpPr>
          <p:cNvPr id="54277"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TYPES OF FLOW CHARTS</a:t>
            </a:r>
          </a:p>
        </p:txBody>
      </p:sp>
      <p:pic>
        <p:nvPicPr>
          <p:cNvPr id="54278" name="Picture 8" descr="flowchart.jpg"/>
          <p:cNvPicPr>
            <a:picLocks noChangeAspect="1"/>
          </p:cNvPicPr>
          <p:nvPr/>
        </p:nvPicPr>
        <p:blipFill>
          <a:blip r:embed="rId4" cstate="print"/>
          <a:srcRect/>
          <a:stretch>
            <a:fillRect/>
          </a:stretch>
        </p:blipFill>
        <p:spPr bwMode="auto">
          <a:xfrm>
            <a:off x="5357813" y="2286000"/>
            <a:ext cx="2643187"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529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55300"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VERIFYING CAUSES</a:t>
            </a:r>
          </a:p>
        </p:txBody>
      </p:sp>
      <p:sp>
        <p:nvSpPr>
          <p:cNvPr id="9" name="Content Placeholder 5"/>
          <p:cNvSpPr>
            <a:spLocks noGrp="1"/>
          </p:cNvSpPr>
          <p:nvPr>
            <p:ph idx="1"/>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Correlation</a:t>
            </a:r>
            <a:endParaRPr lang="en-IN"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Stratification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Pilot Testing</a:t>
            </a:r>
            <a:endParaRPr lang="en-IN" sz="2000" b="1" smtClean="0">
              <a:latin typeface="Verdana" pitchFamily="34" charset="0"/>
              <a:ea typeface="Verdana" pitchFamily="34" charset="0"/>
              <a:cs typeface="Verdana" pitchFamily="34" charset="0"/>
            </a:endParaRPr>
          </a:p>
        </p:txBody>
      </p:sp>
      <p:pic>
        <p:nvPicPr>
          <p:cNvPr id="55302" name="Picture 5" descr="analysing.jpg"/>
          <p:cNvPicPr>
            <a:picLocks noChangeAspect="1"/>
          </p:cNvPicPr>
          <p:nvPr/>
        </p:nvPicPr>
        <p:blipFill>
          <a:blip r:embed="rId4" cstate="print"/>
          <a:srcRect/>
          <a:stretch>
            <a:fillRect/>
          </a:stretch>
        </p:blipFill>
        <p:spPr bwMode="auto">
          <a:xfrm>
            <a:off x="4929188" y="1643063"/>
            <a:ext cx="2800350" cy="3786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Scale>
                                      <p:cBhvr>
                                        <p:cTn id="7" dur="1000" decel="50000" fill="hold">
                                          <p:stCondLst>
                                            <p:cond delay="0"/>
                                          </p:stCondLst>
                                        </p:cTn>
                                        <p:tgtEl>
                                          <p:spTgt spid="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xEl>
                                              <p:pRg st="2" end="2"/>
                                            </p:txEl>
                                          </p:spTgt>
                                        </p:tgtEl>
                                        <p:attrNameLst>
                                          <p:attrName>ppt_x</p:attrName>
                                          <p:attrName>ppt_y</p:attrName>
                                        </p:attrNameLst>
                                      </p:cBhvr>
                                    </p:animMotion>
                                    <p:animEffect transition="in" filter="fade">
                                      <p:cBhvr>
                                        <p:cTn id="9" dur="1000"/>
                                        <p:tgtEl>
                                          <p:spTgt spid="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Scale>
                                      <p:cBhvr>
                                        <p:cTn id="14" dur="1000" decel="50000" fill="hold">
                                          <p:stCondLst>
                                            <p:cond delay="0"/>
                                          </p:stCondLst>
                                        </p:cTn>
                                        <p:tgtEl>
                                          <p:spTgt spid="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
                                            <p:txEl>
                                              <p:pRg st="5" end="5"/>
                                            </p:txEl>
                                          </p:spTgt>
                                        </p:tgtEl>
                                        <p:attrNameLst>
                                          <p:attrName>ppt_x</p:attrName>
                                          <p:attrName>ppt_y</p:attrName>
                                        </p:attrNameLst>
                                      </p:cBhvr>
                                    </p:animMotion>
                                    <p:animEffect transition="in" filter="fade">
                                      <p:cBhvr>
                                        <p:cTn id="16" dur="1000"/>
                                        <p:tgtEl>
                                          <p:spTgt spid="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animScale>
                                      <p:cBhvr>
                                        <p:cTn id="21" dur="1000" decel="50000" fill="hold">
                                          <p:stCondLst>
                                            <p:cond delay="0"/>
                                          </p:stCondLst>
                                        </p:cTn>
                                        <p:tgtEl>
                                          <p:spTgt spid="9">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
                                            <p:txEl>
                                              <p:pRg st="8" end="8"/>
                                            </p:txEl>
                                          </p:spTgt>
                                        </p:tgtEl>
                                        <p:attrNameLst>
                                          <p:attrName>ppt_x</p:attrName>
                                          <p:attrName>ppt_y</p:attrName>
                                        </p:attrNameLst>
                                      </p:cBhvr>
                                    </p:animMotion>
                                    <p:animEffect transition="in" filter="fade">
                                      <p:cBhvr>
                                        <p:cTn id="23"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632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56324"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LINEAR FLOWCHAT</a:t>
            </a:r>
          </a:p>
        </p:txBody>
      </p:sp>
      <p:sp>
        <p:nvSpPr>
          <p:cNvPr id="9" name="Oval 8"/>
          <p:cNvSpPr/>
          <p:nvPr/>
        </p:nvSpPr>
        <p:spPr>
          <a:xfrm>
            <a:off x="2714625" y="1714500"/>
            <a:ext cx="1500188"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Start</a:t>
            </a:r>
            <a:endParaRPr lang="en-IN" dirty="0">
              <a:latin typeface="Verdana" pitchFamily="34" charset="0"/>
              <a:ea typeface="Verdana" pitchFamily="34" charset="0"/>
              <a:cs typeface="Verdana" pitchFamily="34" charset="0"/>
            </a:endParaRPr>
          </a:p>
        </p:txBody>
      </p:sp>
      <p:sp>
        <p:nvSpPr>
          <p:cNvPr id="10" name="Oval 9"/>
          <p:cNvSpPr/>
          <p:nvPr/>
        </p:nvSpPr>
        <p:spPr>
          <a:xfrm>
            <a:off x="7286625" y="4572000"/>
            <a:ext cx="1500188"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Stop</a:t>
            </a:r>
            <a:endParaRPr lang="en-IN" dirty="0">
              <a:latin typeface="Verdana" pitchFamily="34" charset="0"/>
              <a:ea typeface="Verdana" pitchFamily="34" charset="0"/>
              <a:cs typeface="Verdana" pitchFamily="34" charset="0"/>
            </a:endParaRPr>
          </a:p>
        </p:txBody>
      </p:sp>
      <p:sp>
        <p:nvSpPr>
          <p:cNvPr id="11" name="Rectangle 10"/>
          <p:cNvSpPr/>
          <p:nvPr/>
        </p:nvSpPr>
        <p:spPr>
          <a:xfrm>
            <a:off x="285750" y="1785938"/>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Collect Inputs</a:t>
            </a:r>
            <a:endParaRPr lang="en-IN" dirty="0">
              <a:latin typeface="Verdana" pitchFamily="34" charset="0"/>
              <a:ea typeface="Verdana" pitchFamily="34" charset="0"/>
              <a:cs typeface="Verdana" pitchFamily="34" charset="0"/>
            </a:endParaRPr>
          </a:p>
        </p:txBody>
      </p:sp>
      <p:sp>
        <p:nvSpPr>
          <p:cNvPr id="12" name="Rectangle 11"/>
          <p:cNvSpPr/>
          <p:nvPr/>
        </p:nvSpPr>
        <p:spPr>
          <a:xfrm>
            <a:off x="285750" y="2500313"/>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Draft Circular</a:t>
            </a:r>
            <a:endParaRPr lang="en-IN" dirty="0">
              <a:latin typeface="Verdana" pitchFamily="34" charset="0"/>
              <a:ea typeface="Verdana" pitchFamily="34" charset="0"/>
              <a:cs typeface="Verdana" pitchFamily="34" charset="0"/>
            </a:endParaRPr>
          </a:p>
        </p:txBody>
      </p:sp>
      <p:sp>
        <p:nvSpPr>
          <p:cNvPr id="13" name="Rectangle 12"/>
          <p:cNvSpPr/>
          <p:nvPr/>
        </p:nvSpPr>
        <p:spPr>
          <a:xfrm>
            <a:off x="285750" y="3214688"/>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Type Rough</a:t>
            </a:r>
            <a:endParaRPr lang="en-IN" dirty="0">
              <a:latin typeface="Verdana" pitchFamily="34" charset="0"/>
              <a:ea typeface="Verdana" pitchFamily="34" charset="0"/>
              <a:cs typeface="Verdana" pitchFamily="34" charset="0"/>
            </a:endParaRPr>
          </a:p>
        </p:txBody>
      </p:sp>
      <p:sp>
        <p:nvSpPr>
          <p:cNvPr id="14" name="Rectangle 13"/>
          <p:cNvSpPr/>
          <p:nvPr/>
        </p:nvSpPr>
        <p:spPr>
          <a:xfrm>
            <a:off x="2571750" y="4000500"/>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Retype</a:t>
            </a:r>
            <a:endParaRPr lang="en-IN" dirty="0">
              <a:latin typeface="Verdana" pitchFamily="34" charset="0"/>
              <a:ea typeface="Verdana" pitchFamily="34" charset="0"/>
              <a:cs typeface="Verdana" pitchFamily="34" charset="0"/>
            </a:endParaRPr>
          </a:p>
        </p:txBody>
      </p:sp>
      <p:sp>
        <p:nvSpPr>
          <p:cNvPr id="15" name="Rectangle 14"/>
          <p:cNvSpPr/>
          <p:nvPr/>
        </p:nvSpPr>
        <p:spPr>
          <a:xfrm>
            <a:off x="285750" y="4000500"/>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Submit to A</a:t>
            </a:r>
            <a:endParaRPr lang="en-IN" dirty="0">
              <a:latin typeface="Verdana" pitchFamily="34" charset="0"/>
              <a:ea typeface="Verdana" pitchFamily="34" charset="0"/>
              <a:cs typeface="Verdana" pitchFamily="34" charset="0"/>
            </a:endParaRPr>
          </a:p>
        </p:txBody>
      </p:sp>
      <p:sp>
        <p:nvSpPr>
          <p:cNvPr id="16" name="Rectangle 15"/>
          <p:cNvSpPr/>
          <p:nvPr/>
        </p:nvSpPr>
        <p:spPr>
          <a:xfrm>
            <a:off x="285750" y="5786438"/>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Final Draft</a:t>
            </a:r>
            <a:endParaRPr lang="en-IN" dirty="0">
              <a:latin typeface="Verdana" pitchFamily="34" charset="0"/>
              <a:ea typeface="Verdana" pitchFamily="34" charset="0"/>
              <a:cs typeface="Verdana" pitchFamily="34" charset="0"/>
            </a:endParaRPr>
          </a:p>
        </p:txBody>
      </p:sp>
      <p:sp>
        <p:nvSpPr>
          <p:cNvPr id="17" name="Rectangle 16"/>
          <p:cNvSpPr/>
          <p:nvPr/>
        </p:nvSpPr>
        <p:spPr>
          <a:xfrm>
            <a:off x="2571750" y="5786438"/>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Signature (A)</a:t>
            </a:r>
            <a:endParaRPr lang="en-IN" dirty="0">
              <a:latin typeface="Verdana" pitchFamily="34" charset="0"/>
              <a:ea typeface="Verdana" pitchFamily="34" charset="0"/>
              <a:cs typeface="Verdana" pitchFamily="34" charset="0"/>
            </a:endParaRPr>
          </a:p>
        </p:txBody>
      </p:sp>
      <p:sp>
        <p:nvSpPr>
          <p:cNvPr id="18" name="Rectangle 17"/>
          <p:cNvSpPr/>
          <p:nvPr/>
        </p:nvSpPr>
        <p:spPr>
          <a:xfrm>
            <a:off x="4786313" y="5786438"/>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Make Copies</a:t>
            </a:r>
            <a:endParaRPr lang="en-IN" dirty="0">
              <a:latin typeface="Verdana" pitchFamily="34" charset="0"/>
              <a:ea typeface="Verdana" pitchFamily="34" charset="0"/>
              <a:cs typeface="Verdana" pitchFamily="34" charset="0"/>
            </a:endParaRPr>
          </a:p>
        </p:txBody>
      </p:sp>
      <p:sp>
        <p:nvSpPr>
          <p:cNvPr id="19" name="Rectangle 18"/>
          <p:cNvSpPr/>
          <p:nvPr/>
        </p:nvSpPr>
        <p:spPr>
          <a:xfrm>
            <a:off x="7072313" y="5786438"/>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Distribute</a:t>
            </a:r>
            <a:endParaRPr lang="en-IN" dirty="0">
              <a:latin typeface="Verdana" pitchFamily="34" charset="0"/>
              <a:ea typeface="Verdana" pitchFamily="34" charset="0"/>
              <a:cs typeface="Verdana" pitchFamily="34" charset="0"/>
            </a:endParaRPr>
          </a:p>
        </p:txBody>
      </p:sp>
      <p:sp>
        <p:nvSpPr>
          <p:cNvPr id="20" name="Diamond 19"/>
          <p:cNvSpPr/>
          <p:nvPr/>
        </p:nvSpPr>
        <p:spPr>
          <a:xfrm>
            <a:off x="285750" y="4714875"/>
            <a:ext cx="1857375" cy="78581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OK</a:t>
            </a:r>
            <a:endParaRPr lang="en-IN" dirty="0">
              <a:latin typeface="Verdana" pitchFamily="34" charset="0"/>
              <a:ea typeface="Verdana" pitchFamily="34" charset="0"/>
              <a:cs typeface="Verdana" pitchFamily="34" charset="0"/>
            </a:endParaRPr>
          </a:p>
        </p:txBody>
      </p:sp>
      <p:cxnSp>
        <p:nvCxnSpPr>
          <p:cNvPr id="22" name="Straight Arrow Connector 21"/>
          <p:cNvCxnSpPr>
            <a:stCxn id="9" idx="2"/>
            <a:endCxn id="11" idx="3"/>
          </p:cNvCxnSpPr>
          <p:nvPr/>
        </p:nvCxnSpPr>
        <p:spPr>
          <a:xfrm rot="10800000">
            <a:off x="2143125" y="2000250"/>
            <a:ext cx="5715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2"/>
            <a:endCxn id="12" idx="0"/>
          </p:cNvCxnSpPr>
          <p:nvPr/>
        </p:nvCxnSpPr>
        <p:spPr>
          <a:xfrm rot="5400000">
            <a:off x="1070769" y="2356644"/>
            <a:ext cx="2857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0"/>
          </p:cNvCxnSpPr>
          <p:nvPr/>
        </p:nvCxnSpPr>
        <p:spPr>
          <a:xfrm rot="5400000">
            <a:off x="1036638" y="3821113"/>
            <a:ext cx="3571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072357" y="3071019"/>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1072357" y="4571206"/>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1"/>
          </p:cNvCxnSpPr>
          <p:nvPr/>
        </p:nvCxnSpPr>
        <p:spPr>
          <a:xfrm rot="10800000">
            <a:off x="2143125" y="4214813"/>
            <a:ext cx="4286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1072357" y="5642769"/>
            <a:ext cx="285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6" idx="3"/>
            <a:endCxn id="17" idx="1"/>
          </p:cNvCxnSpPr>
          <p:nvPr/>
        </p:nvCxnSpPr>
        <p:spPr>
          <a:xfrm>
            <a:off x="2143125" y="6000750"/>
            <a:ext cx="4286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p:cNvCxnSpPr>
          <p:nvPr/>
        </p:nvCxnSpPr>
        <p:spPr>
          <a:xfrm>
            <a:off x="4429125" y="6000750"/>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9" idx="1"/>
          </p:cNvCxnSpPr>
          <p:nvPr/>
        </p:nvCxnSpPr>
        <p:spPr>
          <a:xfrm>
            <a:off x="6643688" y="6000750"/>
            <a:ext cx="4286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hape 46"/>
          <p:cNvCxnSpPr>
            <a:stCxn id="20" idx="3"/>
            <a:endCxn id="14" idx="2"/>
          </p:cNvCxnSpPr>
          <p:nvPr/>
        </p:nvCxnSpPr>
        <p:spPr>
          <a:xfrm flipV="1">
            <a:off x="2143125" y="4429125"/>
            <a:ext cx="1357313" cy="67945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9" idx="0"/>
            <a:endCxn id="10" idx="4"/>
          </p:cNvCxnSpPr>
          <p:nvPr/>
        </p:nvCxnSpPr>
        <p:spPr>
          <a:xfrm rot="5400000" flipH="1" flipV="1">
            <a:off x="7697788" y="5446712"/>
            <a:ext cx="642938" cy="36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9" descr="decision pic 1.jpg"/>
          <p:cNvPicPr>
            <a:picLocks noChangeAspect="1"/>
          </p:cNvPicPr>
          <p:nvPr/>
        </p:nvPicPr>
        <p:blipFill>
          <a:blip r:embed="rId2" cstate="print"/>
          <a:srcRect l="27499" t="14464" r="32321" b="18034"/>
          <a:stretch>
            <a:fillRect/>
          </a:stretch>
        </p:blipFill>
        <p:spPr bwMode="auto">
          <a:xfrm>
            <a:off x="6429375" y="1357313"/>
            <a:ext cx="1928813" cy="2071687"/>
          </a:xfrm>
          <a:prstGeom prst="rect">
            <a:avLst/>
          </a:prstGeom>
          <a:noFill/>
          <a:ln w="9525">
            <a:noFill/>
            <a:miter lim="800000"/>
            <a:headEnd/>
            <a:tailEnd/>
          </a:ln>
        </p:spPr>
      </p:pic>
      <p:pic>
        <p:nvPicPr>
          <p:cNvPr id="57347"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7348"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57349"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DEPLOYMENT FLOWCHAT</a:t>
            </a:r>
          </a:p>
        </p:txBody>
      </p:sp>
      <p:sp>
        <p:nvSpPr>
          <p:cNvPr id="10" name="Oval 9"/>
          <p:cNvSpPr/>
          <p:nvPr/>
        </p:nvSpPr>
        <p:spPr>
          <a:xfrm>
            <a:off x="500063" y="1928813"/>
            <a:ext cx="23574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Collect Information</a:t>
            </a:r>
            <a:endParaRPr lang="en-IN" dirty="0">
              <a:latin typeface="Verdana" pitchFamily="34" charset="0"/>
              <a:ea typeface="Verdana" pitchFamily="34" charset="0"/>
              <a:cs typeface="Verdana" pitchFamily="34" charset="0"/>
            </a:endParaRPr>
          </a:p>
        </p:txBody>
      </p:sp>
      <p:sp>
        <p:nvSpPr>
          <p:cNvPr id="12" name="Rectangle 11"/>
          <p:cNvSpPr/>
          <p:nvPr/>
        </p:nvSpPr>
        <p:spPr>
          <a:xfrm>
            <a:off x="785813" y="3500438"/>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Draft</a:t>
            </a:r>
            <a:endParaRPr lang="en-IN" dirty="0">
              <a:latin typeface="Verdana" pitchFamily="34" charset="0"/>
              <a:ea typeface="Verdana" pitchFamily="34" charset="0"/>
              <a:cs typeface="Verdana" pitchFamily="34" charset="0"/>
            </a:endParaRPr>
          </a:p>
        </p:txBody>
      </p:sp>
      <p:sp>
        <p:nvSpPr>
          <p:cNvPr id="13" name="Rectangle 12"/>
          <p:cNvSpPr/>
          <p:nvPr/>
        </p:nvSpPr>
        <p:spPr>
          <a:xfrm>
            <a:off x="3571875" y="2000250"/>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Type Rough</a:t>
            </a:r>
            <a:endParaRPr lang="en-IN" dirty="0">
              <a:latin typeface="Verdana" pitchFamily="34" charset="0"/>
              <a:ea typeface="Verdana" pitchFamily="34" charset="0"/>
              <a:cs typeface="Verdana" pitchFamily="34" charset="0"/>
            </a:endParaRPr>
          </a:p>
        </p:txBody>
      </p:sp>
      <p:sp>
        <p:nvSpPr>
          <p:cNvPr id="14" name="Rectangle 13"/>
          <p:cNvSpPr/>
          <p:nvPr/>
        </p:nvSpPr>
        <p:spPr>
          <a:xfrm>
            <a:off x="3571875" y="2786063"/>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Submit to C</a:t>
            </a:r>
            <a:endParaRPr lang="en-IN" dirty="0">
              <a:latin typeface="Verdana" pitchFamily="34" charset="0"/>
              <a:ea typeface="Verdana" pitchFamily="34" charset="0"/>
              <a:cs typeface="Verdana" pitchFamily="34" charset="0"/>
            </a:endParaRPr>
          </a:p>
        </p:txBody>
      </p:sp>
      <p:sp>
        <p:nvSpPr>
          <p:cNvPr id="15" name="Rectangle 14"/>
          <p:cNvSpPr/>
          <p:nvPr/>
        </p:nvSpPr>
        <p:spPr>
          <a:xfrm>
            <a:off x="3571875" y="3500438"/>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Retype</a:t>
            </a:r>
            <a:endParaRPr lang="en-IN" dirty="0">
              <a:latin typeface="Verdana" pitchFamily="34" charset="0"/>
              <a:ea typeface="Verdana" pitchFamily="34" charset="0"/>
              <a:cs typeface="Verdana" pitchFamily="34" charset="0"/>
            </a:endParaRPr>
          </a:p>
        </p:txBody>
      </p:sp>
      <p:sp>
        <p:nvSpPr>
          <p:cNvPr id="16" name="Rectangle 15"/>
          <p:cNvSpPr/>
          <p:nvPr/>
        </p:nvSpPr>
        <p:spPr>
          <a:xfrm>
            <a:off x="3571875" y="4286250"/>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Final Draft</a:t>
            </a:r>
            <a:endParaRPr lang="en-IN" dirty="0">
              <a:latin typeface="Verdana" pitchFamily="34" charset="0"/>
              <a:ea typeface="Verdana" pitchFamily="34" charset="0"/>
              <a:cs typeface="Verdana" pitchFamily="34" charset="0"/>
            </a:endParaRPr>
          </a:p>
        </p:txBody>
      </p:sp>
      <p:sp>
        <p:nvSpPr>
          <p:cNvPr id="17" name="Rectangle 16"/>
          <p:cNvSpPr/>
          <p:nvPr/>
        </p:nvSpPr>
        <p:spPr>
          <a:xfrm>
            <a:off x="3571875" y="5072063"/>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Make Copies</a:t>
            </a:r>
            <a:endParaRPr lang="en-IN" dirty="0">
              <a:latin typeface="Verdana" pitchFamily="34" charset="0"/>
              <a:ea typeface="Verdana" pitchFamily="34" charset="0"/>
              <a:cs typeface="Verdana" pitchFamily="34" charset="0"/>
            </a:endParaRPr>
          </a:p>
        </p:txBody>
      </p:sp>
      <p:sp>
        <p:nvSpPr>
          <p:cNvPr id="18" name="Rectangle 17"/>
          <p:cNvSpPr/>
          <p:nvPr/>
        </p:nvSpPr>
        <p:spPr>
          <a:xfrm>
            <a:off x="6429375" y="4857750"/>
            <a:ext cx="18573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Signature</a:t>
            </a:r>
            <a:endParaRPr lang="en-IN" dirty="0">
              <a:latin typeface="Verdana" pitchFamily="34" charset="0"/>
              <a:ea typeface="Verdana" pitchFamily="34" charset="0"/>
              <a:cs typeface="Verdana" pitchFamily="34" charset="0"/>
            </a:endParaRPr>
          </a:p>
        </p:txBody>
      </p:sp>
      <p:sp>
        <p:nvSpPr>
          <p:cNvPr id="19" name="Oval 18"/>
          <p:cNvSpPr/>
          <p:nvPr/>
        </p:nvSpPr>
        <p:spPr>
          <a:xfrm>
            <a:off x="3571875" y="5929313"/>
            <a:ext cx="1928813"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Distribute</a:t>
            </a:r>
            <a:endParaRPr lang="en-IN" dirty="0">
              <a:latin typeface="Verdana" pitchFamily="34" charset="0"/>
              <a:ea typeface="Verdana" pitchFamily="34" charset="0"/>
              <a:cs typeface="Verdana" pitchFamily="34" charset="0"/>
            </a:endParaRPr>
          </a:p>
        </p:txBody>
      </p:sp>
      <p:sp>
        <p:nvSpPr>
          <p:cNvPr id="20" name="Diamond 19"/>
          <p:cNvSpPr/>
          <p:nvPr/>
        </p:nvSpPr>
        <p:spPr>
          <a:xfrm>
            <a:off x="6072188" y="3214688"/>
            <a:ext cx="2357437" cy="100012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Verdana" pitchFamily="34" charset="0"/>
                <a:ea typeface="Verdana" pitchFamily="34" charset="0"/>
                <a:cs typeface="Verdana" pitchFamily="34" charset="0"/>
              </a:rPr>
              <a:t>Accept?</a:t>
            </a:r>
            <a:endParaRPr lang="en-IN" dirty="0">
              <a:latin typeface="Verdana" pitchFamily="34" charset="0"/>
              <a:ea typeface="Verdana" pitchFamily="34" charset="0"/>
              <a:cs typeface="Verdana" pitchFamily="34" charset="0"/>
            </a:endParaRPr>
          </a:p>
        </p:txBody>
      </p:sp>
      <p:sp>
        <p:nvSpPr>
          <p:cNvPr id="57360" name="Rectangle 23"/>
          <p:cNvSpPr>
            <a:spLocks noChangeArrowheads="1"/>
          </p:cNvSpPr>
          <p:nvPr/>
        </p:nvSpPr>
        <p:spPr bwMode="auto">
          <a:xfrm>
            <a:off x="398463" y="4344988"/>
            <a:ext cx="2771775" cy="584200"/>
          </a:xfrm>
          <a:prstGeom prst="rect">
            <a:avLst/>
          </a:prstGeom>
          <a:noFill/>
          <a:ln w="9525">
            <a:noFill/>
            <a:miter lim="800000"/>
            <a:headEnd/>
            <a:tailEnd/>
          </a:ln>
        </p:spPr>
        <p:txBody>
          <a:bodyPr wrap="none">
            <a:spAutoFit/>
          </a:bodyPr>
          <a:lstStyle/>
          <a:p>
            <a:r>
              <a:rPr lang="en-US" sz="3200" b="1">
                <a:solidFill>
                  <a:srgbClr val="0000FF"/>
                </a:solidFill>
                <a:latin typeface="Lucida Calligraphy" pitchFamily="66" charset="0"/>
              </a:rPr>
              <a:t>Activity – 5</a:t>
            </a:r>
            <a:endParaRPr lang="en-IN" sz="3200">
              <a:latin typeface="Calibri" pitchFamily="34" charset="0"/>
            </a:endParaRPr>
          </a:p>
        </p:txBody>
      </p:sp>
      <p:sp>
        <p:nvSpPr>
          <p:cNvPr id="57361" name="TextBox 24"/>
          <p:cNvSpPr txBox="1">
            <a:spLocks noChangeArrowheads="1"/>
          </p:cNvSpPr>
          <p:nvPr/>
        </p:nvSpPr>
        <p:spPr bwMode="auto">
          <a:xfrm>
            <a:off x="214313" y="5072063"/>
            <a:ext cx="3071812" cy="1016000"/>
          </a:xfrm>
          <a:prstGeom prst="rect">
            <a:avLst/>
          </a:prstGeom>
          <a:noFill/>
          <a:ln w="9525">
            <a:noFill/>
            <a:miter lim="800000"/>
            <a:headEnd/>
            <a:tailEnd/>
          </a:ln>
        </p:spPr>
        <p:txBody>
          <a:bodyPr>
            <a:spAutoFit/>
          </a:bodyPr>
          <a:lstStyle/>
          <a:p>
            <a:pPr algn="just"/>
            <a:r>
              <a:rPr lang="en-US" sz="2000" b="1">
                <a:latin typeface="Verdana" pitchFamily="34" charset="0"/>
              </a:rPr>
              <a:t>Draw a Deployment flow chart using the details given:</a:t>
            </a:r>
            <a:endParaRPr lang="en-IN" sz="2000" b="1">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837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58372" name="Picture 8"/>
          <p:cNvPicPr>
            <a:picLocks noChangeAspect="1" noChangeArrowheads="1"/>
          </p:cNvPicPr>
          <p:nvPr/>
        </p:nvPicPr>
        <p:blipFill>
          <a:blip r:embed="rId4" cstate="print"/>
          <a:srcRect l="45682" t="5927" r="23148" b="1555"/>
          <a:stretch>
            <a:fillRect/>
          </a:stretch>
        </p:blipFill>
        <p:spPr bwMode="auto">
          <a:xfrm>
            <a:off x="928688" y="1000125"/>
            <a:ext cx="7215187" cy="5643563"/>
          </a:xfrm>
          <a:prstGeom prst="rect">
            <a:avLst/>
          </a:prstGeom>
          <a:noFill/>
          <a:ln w="9525">
            <a:noFill/>
            <a:miter lim="800000"/>
            <a:headEnd/>
            <a:tailEnd/>
          </a:ln>
        </p:spPr>
      </p:pic>
      <p:sp>
        <p:nvSpPr>
          <p:cNvPr id="58373" name="Rectangle 3"/>
          <p:cNvSpPr>
            <a:spLocks noGrp="1" noChangeArrowheads="1"/>
          </p:cNvSpPr>
          <p:nvPr>
            <p:ph type="title"/>
          </p:nvPr>
        </p:nvSpPr>
        <p:spPr>
          <a:xfrm>
            <a:off x="457200" y="0"/>
            <a:ext cx="8229600" cy="1143000"/>
          </a:xfrm>
        </p:spPr>
        <p:txBody>
          <a:bodyPr/>
          <a:lstStyle/>
          <a:p>
            <a:pPr eaLnBrk="1" hangingPunct="1"/>
            <a:r>
              <a:rPr lang="en-US" sz="4000" b="1" smtClean="0">
                <a:solidFill>
                  <a:srgbClr val="FF0000"/>
                </a:solidFill>
                <a:latin typeface="Verdana" pitchFamily="34" charset="0"/>
              </a:rPr>
              <a:t>PROCESS FLOWCHAT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5939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l="19693" t="12830" r="18695" b="9212"/>
          <a:stretch>
            <a:fillRect/>
          </a:stretch>
        </p:blipFill>
        <p:spPr bwMode="auto">
          <a:xfrm>
            <a:off x="0" y="500063"/>
            <a:ext cx="9144000" cy="528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041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l="21201" t="33553" r="27203" b="30585"/>
          <a:stretch>
            <a:fillRect/>
          </a:stretch>
        </p:blipFill>
        <p:spPr bwMode="auto">
          <a:xfrm>
            <a:off x="928688" y="1500188"/>
            <a:ext cx="7358062" cy="2428875"/>
          </a:xfrm>
          <a:prstGeom prst="rect">
            <a:avLst/>
          </a:prstGeom>
          <a:noFill/>
          <a:ln w="9525">
            <a:noFill/>
            <a:miter lim="800000"/>
            <a:headEnd/>
            <a:tailEnd/>
          </a:ln>
        </p:spPr>
      </p:pic>
      <p:sp>
        <p:nvSpPr>
          <p:cNvPr id="60421"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CORRELATION ANALYSIS</a:t>
            </a:r>
          </a:p>
        </p:txBody>
      </p:sp>
      <p:pic>
        <p:nvPicPr>
          <p:cNvPr id="6" name="Picture 5" descr="kal.bmp"/>
          <p:cNvPicPr>
            <a:picLocks noChangeAspect="1"/>
          </p:cNvPicPr>
          <p:nvPr/>
        </p:nvPicPr>
        <p:blipFill>
          <a:blip r:embed="rId5" cstate="print"/>
          <a:srcRect/>
          <a:stretch>
            <a:fillRect/>
          </a:stretch>
        </p:blipFill>
        <p:spPr bwMode="auto">
          <a:xfrm>
            <a:off x="2000250" y="4171950"/>
            <a:ext cx="5143500" cy="1543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2.5"/>
                                          </p:val>
                                        </p:tav>
                                        <p:tav tm="100000">
                                          <p:val>
                                            <p:strVal val="#ppt_w"/>
                                          </p:val>
                                        </p:tav>
                                      </p:tavLst>
                                    </p:anim>
                                    <p:anim calcmode="lin" valueType="num">
                                      <p:cBhvr>
                                        <p:cTn id="8" dur="500" fill="hold"/>
                                        <p:tgtEl>
                                          <p:spTgt spid="8"/>
                                        </p:tgtEl>
                                        <p:attrNameLst>
                                          <p:attrName>ppt_h</p:attrName>
                                        </p:attrNameLst>
                                      </p:cBhvr>
                                      <p:tavLst>
                                        <p:tav tm="0">
                                          <p:val>
                                            <p:strVal val="#ppt_h*0.01"/>
                                          </p:val>
                                        </p:tav>
                                        <p:tav tm="100000">
                                          <p:val>
                                            <p:strVal val="#ppt_h"/>
                                          </p:val>
                                        </p:tav>
                                      </p:tavLst>
                                    </p:anim>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ppt_h+1"/>
                                          </p:val>
                                        </p:tav>
                                        <p:tav tm="100000">
                                          <p:val>
                                            <p:strVal val="#ppt_y"/>
                                          </p:val>
                                        </p:tav>
                                      </p:tavLst>
                                    </p:anim>
                                    <p:animEffect transition="in" filter="fade">
                                      <p:cBhvr>
                                        <p:cTn id="11" dur="500"/>
                                        <p:tgtEl>
                                          <p:spTgt spid="8"/>
                                        </p:tgtEl>
                                      </p:cBhvr>
                                    </p:animEffect>
                                  </p:childTnLst>
                                </p:cTn>
                              </p:par>
                              <p:par>
                                <p:cTn id="12" presetID="55"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14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6148" name="Content Placeholder 10" descr="PS1.jpg"/>
          <p:cNvPicPr>
            <a:picLocks noGrp="1" noChangeAspect="1"/>
          </p:cNvPicPr>
          <p:nvPr>
            <p:ph sz="half" idx="1"/>
          </p:nvPr>
        </p:nvPicPr>
        <p:blipFill>
          <a:blip r:embed="rId4" cstate="print"/>
          <a:srcRect/>
          <a:stretch>
            <a:fillRect/>
          </a:stretch>
        </p:blipFill>
        <p:spPr>
          <a:xfrm>
            <a:off x="500063" y="1428750"/>
            <a:ext cx="3429000" cy="4357688"/>
          </a:xfrm>
        </p:spPr>
      </p:pic>
      <p:sp>
        <p:nvSpPr>
          <p:cNvPr id="10" name="Content Placeholder 9"/>
          <p:cNvSpPr>
            <a:spLocks noGrp="1"/>
          </p:cNvSpPr>
          <p:nvPr>
            <p:ph sz="half" idx="2"/>
          </p:nvPr>
        </p:nvSpPr>
        <p:spPr>
          <a:xfrm>
            <a:off x="3786188" y="1357313"/>
            <a:ext cx="4900612" cy="5286375"/>
          </a:xfrm>
        </p:spPr>
        <p:txBody>
          <a:bodyPr/>
          <a:lstStyle/>
          <a:p>
            <a:pPr algn="just" eaLnBrk="1" hangingPunct="1">
              <a:buFont typeface="Arial" charset="0"/>
              <a:buNone/>
            </a:pPr>
            <a:r>
              <a:rPr lang="en-US" sz="2000" b="1" smtClean="0">
                <a:latin typeface="Verdana" pitchFamily="34" charset="0"/>
                <a:ea typeface="Verdana" pitchFamily="34" charset="0"/>
                <a:cs typeface="Verdana" pitchFamily="34" charset="0"/>
              </a:rPr>
              <a:t>Problem Solving is ….</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Arial" charset="0"/>
              <a:buNone/>
            </a:pPr>
            <a:r>
              <a:rPr lang="en-US" sz="2000" b="1" smtClean="0">
                <a:latin typeface="Verdana" pitchFamily="34" charset="0"/>
                <a:ea typeface="Verdana" pitchFamily="34" charset="0"/>
                <a:cs typeface="Verdana" pitchFamily="34" charset="0"/>
              </a:rPr>
              <a:t>	“….the art of finding the ways to get from where you are now to where you want to be (assuming you do not already know how).</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Arial" charset="0"/>
              <a:buNone/>
            </a:pPr>
            <a:r>
              <a:rPr lang="en-US" sz="2000" b="1" smtClean="0">
                <a:latin typeface="Verdana" pitchFamily="34" charset="0"/>
                <a:ea typeface="Verdana" pitchFamily="34" charset="0"/>
                <a:cs typeface="Verdana" pitchFamily="34" charset="0"/>
              </a:rPr>
              <a:t>	The ‘Problem’, therefore, is a the gap between the present situation and a more desirable one.”</a:t>
            </a:r>
          </a:p>
          <a:p>
            <a:pPr algn="just" eaLnBrk="1" hangingPunct="1">
              <a:buFont typeface="Arial" charset="0"/>
              <a:buNone/>
            </a:pPr>
            <a:r>
              <a:rPr lang="en-US" sz="2000" b="1" smtClean="0">
                <a:latin typeface="Verdana" pitchFamily="34" charset="0"/>
                <a:ea typeface="Verdana" pitchFamily="34" charset="0"/>
                <a:cs typeface="Verdana" pitchFamily="34" charset="0"/>
              </a:rPr>
              <a:t>				</a:t>
            </a:r>
            <a:r>
              <a:rPr lang="en-US" sz="2000" b="1" smtClean="0">
                <a:latin typeface="Lucida Calligraphy" pitchFamily="66" charset="0"/>
                <a:ea typeface="Verdana" pitchFamily="34" charset="0"/>
                <a:cs typeface="Verdana" pitchFamily="34" charset="0"/>
              </a:rPr>
              <a:t>	Nolan </a:t>
            </a:r>
          </a:p>
          <a:p>
            <a:pPr algn="just" eaLnBrk="1" hangingPunct="1">
              <a:buFont typeface="Arial" charset="0"/>
              <a:buNone/>
            </a:pPr>
            <a:endParaRPr lang="en-US" sz="2000" b="1" smtClean="0">
              <a:latin typeface="Lucida Calligraphy" pitchFamily="66" charset="0"/>
              <a:ea typeface="Verdana" pitchFamily="34" charset="0"/>
              <a:cs typeface="Verdana" pitchFamily="34" charset="0"/>
            </a:endParaRPr>
          </a:p>
          <a:p>
            <a:pPr algn="just" eaLnBrk="1" hangingPunct="1">
              <a:buFont typeface="Arial" charset="0"/>
              <a:buNone/>
            </a:pPr>
            <a:r>
              <a:rPr lang="en-US" sz="2000" b="1" smtClean="0">
                <a:latin typeface="Lucida Calligraphy" pitchFamily="66" charset="0"/>
                <a:ea typeface="Verdana" pitchFamily="34" charset="0"/>
                <a:cs typeface="Verdana" pitchFamily="34" charset="0"/>
              </a:rPr>
              <a:t>		</a:t>
            </a:r>
            <a:r>
              <a:rPr lang="en-US" sz="2000" b="1" smtClean="0">
                <a:latin typeface="Verdana" pitchFamily="34" charset="0"/>
                <a:ea typeface="Verdana" pitchFamily="34" charset="0"/>
                <a:cs typeface="Verdana" pitchFamily="34" charset="0"/>
              </a:rPr>
              <a:t>A		B</a:t>
            </a:r>
            <a:endParaRPr lang="en-IN" sz="2000" b="1" smtClean="0">
              <a:latin typeface="Lucida Calligraphy" pitchFamily="66" charset="0"/>
              <a:ea typeface="Verdana" pitchFamily="34" charset="0"/>
              <a:cs typeface="Verdana" pitchFamily="34" charset="0"/>
            </a:endParaRPr>
          </a:p>
        </p:txBody>
      </p:sp>
      <p:sp>
        <p:nvSpPr>
          <p:cNvPr id="6150" name="Rectangle 3"/>
          <p:cNvSpPr>
            <a:spLocks noGrp="1" noChangeArrowheads="1"/>
          </p:cNvSpPr>
          <p:nvPr>
            <p:ph type="title"/>
          </p:nvPr>
        </p:nvSpPr>
        <p:spPr>
          <a:xfrm>
            <a:off x="457200" y="285750"/>
            <a:ext cx="8229600" cy="1143000"/>
          </a:xfrm>
        </p:spPr>
        <p:txBody>
          <a:bodyPr/>
          <a:lstStyle/>
          <a:p>
            <a:pPr eaLnBrk="1" hangingPunct="1"/>
            <a:r>
              <a:rPr lang="en-US" sz="4000" b="1" smtClean="0">
                <a:solidFill>
                  <a:srgbClr val="FF0000"/>
                </a:solidFill>
                <a:latin typeface="Verdana" pitchFamily="34" charset="0"/>
              </a:rPr>
              <a:t>Is this Problem Solving???</a:t>
            </a:r>
          </a:p>
        </p:txBody>
      </p:sp>
      <p:cxnSp>
        <p:nvCxnSpPr>
          <p:cNvPr id="8" name="Straight Arrow Connector 7"/>
          <p:cNvCxnSpPr/>
          <p:nvPr/>
        </p:nvCxnSpPr>
        <p:spPr>
          <a:xfrm>
            <a:off x="5214938" y="6215063"/>
            <a:ext cx="1214437"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Scale>
                                      <p:cBhvr>
                                        <p:cTn id="7"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xEl>
                                              <p:pRg st="0" end="0"/>
                                            </p:txEl>
                                          </p:spTgt>
                                        </p:tgtEl>
                                        <p:attrNameLst>
                                          <p:attrName>ppt_x</p:attrName>
                                          <p:attrName>ppt_y</p:attrName>
                                        </p:attrNameLst>
                                      </p:cBhvr>
                                    </p:animMotion>
                                    <p:animEffect transition="in" filter="fade">
                                      <p:cBhvr>
                                        <p:cTn id="9" dur="1000"/>
                                        <p:tgtEl>
                                          <p:spTgt spid="10">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Scale>
                                      <p:cBhvr>
                                        <p:cTn id="12"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xEl>
                                              <p:pRg st="2" end="2"/>
                                            </p:txEl>
                                          </p:spTgt>
                                        </p:tgtEl>
                                        <p:attrNameLst>
                                          <p:attrName>ppt_x</p:attrName>
                                          <p:attrName>ppt_y</p:attrName>
                                        </p:attrNameLst>
                                      </p:cBhvr>
                                    </p:animMotion>
                                    <p:animEffect transition="in" filter="fade">
                                      <p:cBhvr>
                                        <p:cTn id="14" dur="1000"/>
                                        <p:tgtEl>
                                          <p:spTgt spid="10">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Scale>
                                      <p:cBhvr>
                                        <p:cTn id="17" dur="1000" decel="50000" fill="hold">
                                          <p:stCondLst>
                                            <p:cond delay="0"/>
                                          </p:stCondLst>
                                        </p:cTn>
                                        <p:tgtEl>
                                          <p:spTgt spid="1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xEl>
                                              <p:pRg st="4" end="4"/>
                                            </p:txEl>
                                          </p:spTgt>
                                        </p:tgtEl>
                                        <p:attrNameLst>
                                          <p:attrName>ppt_x</p:attrName>
                                          <p:attrName>ppt_y</p:attrName>
                                        </p:attrNameLst>
                                      </p:cBhvr>
                                    </p:animMotion>
                                    <p:animEffect transition="in" filter="fade">
                                      <p:cBhvr>
                                        <p:cTn id="19" dur="1000"/>
                                        <p:tgtEl>
                                          <p:spTgt spid="10">
                                            <p:txEl>
                                              <p:pRg st="4" end="4"/>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Scale>
                                      <p:cBhvr>
                                        <p:cTn id="22" dur="1000" decel="50000" fill="hold">
                                          <p:stCondLst>
                                            <p:cond delay="0"/>
                                          </p:stCondLst>
                                        </p:cTn>
                                        <p:tgtEl>
                                          <p:spTgt spid="1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
                                            <p:txEl>
                                              <p:pRg st="5" end="5"/>
                                            </p:txEl>
                                          </p:spTgt>
                                        </p:tgtEl>
                                        <p:attrNameLst>
                                          <p:attrName>ppt_x</p:attrName>
                                          <p:attrName>ppt_y</p:attrName>
                                        </p:attrNameLst>
                                      </p:cBhvr>
                                    </p:animMotion>
                                    <p:animEffect transition="in" filter="fade">
                                      <p:cBhvr>
                                        <p:cTn id="24" dur="1000"/>
                                        <p:tgtEl>
                                          <p:spTgt spid="1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Scale>
                                      <p:cBhvr>
                                        <p:cTn id="29" dur="1000" decel="50000" fill="hold">
                                          <p:stCondLst>
                                            <p:cond delay="0"/>
                                          </p:stCondLst>
                                        </p:cTn>
                                        <p:tgtEl>
                                          <p:spTgt spid="10">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xEl>
                                              <p:pRg st="7" end="7"/>
                                            </p:txEl>
                                          </p:spTgt>
                                        </p:tgtEl>
                                        <p:attrNameLst>
                                          <p:attrName>ppt_x</p:attrName>
                                          <p:attrName>ppt_y</p:attrName>
                                        </p:attrNameLst>
                                      </p:cBhvr>
                                    </p:animMotion>
                                    <p:animEffect transition="in" filter="fade">
                                      <p:cBhvr>
                                        <p:cTn id="31" dur="1000"/>
                                        <p:tgtEl>
                                          <p:spTgt spid="1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ppt_x</p:attrName>
                                        </p:attrNameLst>
                                      </p:cBhvr>
                                      <p:tavLst>
                                        <p:tav tm="0">
                                          <p:val>
                                            <p:strVal val="#ppt_x-.2"/>
                                          </p:val>
                                        </p:tav>
                                        <p:tav tm="100000">
                                          <p:val>
                                            <p:strVal val="#ppt_x"/>
                                          </p:val>
                                        </p:tav>
                                      </p:tavLst>
                                    </p:anim>
                                    <p:anim calcmode="lin" valueType="num">
                                      <p:cBhvr>
                                        <p:cTn id="3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G:\PPT materials\Correct Pic.jpg"/>
          <p:cNvPicPr>
            <a:picLocks noChangeAspect="1" noChangeArrowheads="1"/>
          </p:cNvPicPr>
          <p:nvPr/>
        </p:nvPicPr>
        <p:blipFill>
          <a:blip r:embed="rId2" cstate="print"/>
          <a:srcRect b="8980"/>
          <a:stretch>
            <a:fillRect/>
          </a:stretch>
        </p:blipFill>
        <p:spPr bwMode="auto">
          <a:xfrm>
            <a:off x="6215063" y="3214688"/>
            <a:ext cx="2928937" cy="2214562"/>
          </a:xfrm>
          <a:prstGeom prst="rect">
            <a:avLst/>
          </a:prstGeom>
          <a:noFill/>
          <a:ln w="9525">
            <a:noFill/>
            <a:miter lim="800000"/>
            <a:headEnd/>
            <a:tailEnd/>
          </a:ln>
        </p:spPr>
      </p:pic>
      <p:pic>
        <p:nvPicPr>
          <p:cNvPr id="61443"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1444"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829175"/>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Have you encountered a problem like this before?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Do you have all of the information and data which is required?</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Is there any pattern to what you know?</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Can you construct a table or a picture?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might be the solution?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What would assist us in getting to a solution? </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p:txBody>
      </p:sp>
      <p:sp>
        <p:nvSpPr>
          <p:cNvPr id="61446" name="Rectangle 3"/>
          <p:cNvSpPr>
            <a:spLocks noGrp="1" noChangeArrowheads="1"/>
          </p:cNvSpPr>
          <p:nvPr>
            <p:ph type="title"/>
          </p:nvPr>
        </p:nvSpPr>
        <p:spPr>
          <a:xfrm>
            <a:off x="0" y="274638"/>
            <a:ext cx="9144000" cy="1143000"/>
          </a:xfrm>
        </p:spPr>
        <p:txBody>
          <a:bodyPr/>
          <a:lstStyle/>
          <a:p>
            <a:pPr eaLnBrk="1" hangingPunct="1"/>
            <a:r>
              <a:rPr lang="en-US" sz="4000" b="1" smtClean="0">
                <a:solidFill>
                  <a:srgbClr val="FF0000"/>
                </a:solidFill>
                <a:latin typeface="Verdana" pitchFamily="34" charset="0"/>
              </a:rPr>
              <a:t>PAST EXPERIENCE: FUTURE PROBLEMS</a:t>
            </a:r>
          </a:p>
        </p:txBody>
      </p:sp>
      <p:sp>
        <p:nvSpPr>
          <p:cNvPr id="10" name="Rectangle 9"/>
          <p:cNvSpPr/>
          <p:nvPr/>
        </p:nvSpPr>
        <p:spPr>
          <a:xfrm rot="296846">
            <a:off x="6645221" y="4763190"/>
            <a:ext cx="1840900" cy="3385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Scale>
                                      <p:cBhvr>
                                        <p:cTn id="1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2" end="2"/>
                                            </p:txEl>
                                          </p:spTgt>
                                        </p:tgtEl>
                                        <p:attrNameLst>
                                          <p:attrName>ppt_x</p:attrName>
                                          <p:attrName>ppt_y</p:attrName>
                                        </p:attrNameLst>
                                      </p:cBhvr>
                                    </p:animMotion>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Scale>
                                      <p:cBhvr>
                                        <p:cTn id="21"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4" end="4"/>
                                            </p:txEl>
                                          </p:spTgt>
                                        </p:tgtEl>
                                        <p:attrNameLst>
                                          <p:attrName>ppt_x</p:attrName>
                                          <p:attrName>ppt_y</p:attrName>
                                        </p:attrNameLst>
                                      </p:cBhvr>
                                    </p:animMotion>
                                    <p:animEffect transition="in" filter="fade">
                                      <p:cBhvr>
                                        <p:cTn id="23" dur="1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Scale>
                                      <p:cBhvr>
                                        <p:cTn id="28"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6" end="6"/>
                                            </p:txEl>
                                          </p:spTgt>
                                        </p:tgtEl>
                                        <p:attrNameLst>
                                          <p:attrName>ppt_x</p:attrName>
                                          <p:attrName>ppt_y</p:attrName>
                                        </p:attrNameLst>
                                      </p:cBhvr>
                                    </p:animMotion>
                                    <p:animEffect transition="in" filter="fade">
                                      <p:cBhvr>
                                        <p:cTn id="30" dur="10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Scale>
                                      <p:cBhvr>
                                        <p:cTn id="35"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8" end="8"/>
                                            </p:txEl>
                                          </p:spTgt>
                                        </p:tgtEl>
                                        <p:attrNameLst>
                                          <p:attrName>ppt_x</p:attrName>
                                          <p:attrName>ppt_y</p:attrName>
                                        </p:attrNameLst>
                                      </p:cBhvr>
                                    </p:animMotion>
                                    <p:animEffect transition="in" filter="fade">
                                      <p:cBhvr>
                                        <p:cTn id="37" dur="100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Scale>
                                      <p:cBhvr>
                                        <p:cTn id="42" dur="1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10" end="10"/>
                                            </p:txEl>
                                          </p:spTgt>
                                        </p:tgtEl>
                                        <p:attrNameLst>
                                          <p:attrName>ppt_x</p:attrName>
                                          <p:attrName>ppt_y</p:attrName>
                                        </p:attrNameLst>
                                      </p:cBhvr>
                                    </p:animMotion>
                                    <p:animEffect transition="in" filter="fade">
                                      <p:cBhvr>
                                        <p:cTn id="44"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246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8" name="Picture 7" descr="break.jpg"/>
          <p:cNvPicPr>
            <a:picLocks noChangeAspect="1"/>
          </p:cNvPicPr>
          <p:nvPr/>
        </p:nvPicPr>
        <p:blipFill>
          <a:blip r:embed="rId4" cstate="print"/>
          <a:srcRect/>
          <a:stretch>
            <a:fillRect/>
          </a:stretch>
        </p:blipFill>
        <p:spPr bwMode="auto">
          <a:xfrm>
            <a:off x="1357313" y="1371600"/>
            <a:ext cx="6286500" cy="3843338"/>
          </a:xfrm>
          <a:prstGeom prst="rect">
            <a:avLst/>
          </a:prstGeom>
          <a:noFill/>
          <a:ln w="9525">
            <a:noFill/>
            <a:miter lim="800000"/>
            <a:headEnd/>
            <a:tailEnd/>
          </a:ln>
        </p:spPr>
      </p:pic>
      <p:sp>
        <p:nvSpPr>
          <p:cNvPr id="9" name="Rectangle 8"/>
          <p:cNvSpPr/>
          <p:nvPr/>
        </p:nvSpPr>
        <p:spPr>
          <a:xfrm>
            <a:off x="2581540" y="4743402"/>
            <a:ext cx="3776410"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gradFill>
                  <a:gsLst>
                    <a:gs pos="25000">
                      <a:schemeClr val="accent2">
                        <a:satMod val="155000"/>
                      </a:schemeClr>
                    </a:gs>
                    <a:gs pos="100000">
                      <a:schemeClr val="accent2">
                        <a:shade val="45000"/>
                        <a:satMod val="165000"/>
                      </a:schemeClr>
                    </a:gs>
                  </a:gsLst>
                  <a:lin ang="5400000"/>
                </a:gradFill>
                <a:latin typeface="Verdana" pitchFamily="34" charset="0"/>
                <a:ea typeface="Verdana" pitchFamily="34" charset="0"/>
                <a:cs typeface="Verdana" pitchFamily="34" charset="0"/>
              </a:rPr>
              <a:t>FOR 15 MINUTES</a:t>
            </a:r>
          </a:p>
        </p:txBody>
      </p:sp>
      <p:sp>
        <p:nvSpPr>
          <p:cNvPr id="10" name="Rectangle 9"/>
          <p:cNvSpPr/>
          <p:nvPr/>
        </p:nvSpPr>
        <p:spPr>
          <a:xfrm rot="21407576">
            <a:off x="2643174" y="428604"/>
            <a:ext cx="3776410"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7200" b="1" spc="50" dirty="0">
                <a:ln w="11430"/>
                <a:gradFill>
                  <a:gsLst>
                    <a:gs pos="25000">
                      <a:schemeClr val="accent2">
                        <a:satMod val="155000"/>
                      </a:schemeClr>
                    </a:gs>
                    <a:gs pos="100000">
                      <a:schemeClr val="accent2">
                        <a:shade val="45000"/>
                        <a:satMod val="165000"/>
                      </a:schemeClr>
                    </a:gs>
                  </a:gsLst>
                  <a:lin ang="5400000"/>
                </a:gradFill>
                <a:latin typeface="Verdana" pitchFamily="34" charset="0"/>
                <a:ea typeface="Verdana" pitchFamily="34" charset="0"/>
                <a:cs typeface="Verdana" pitchFamily="34" charset="0"/>
              </a:rPr>
              <a:t>CLASS</a:t>
            </a:r>
            <a:endParaRPr lang="en-US" sz="2000" b="1" spc="50" dirty="0">
              <a:ln w="11430"/>
              <a:gradFill>
                <a:gsLst>
                  <a:gs pos="25000">
                    <a:schemeClr val="accent2">
                      <a:satMod val="155000"/>
                    </a:schemeClr>
                  </a:gs>
                  <a:gs pos="100000">
                    <a:schemeClr val="accent2">
                      <a:shade val="45000"/>
                      <a:satMod val="165000"/>
                    </a:schemeClr>
                  </a:gs>
                </a:gsLst>
                <a:lin ang="5400000"/>
              </a:gra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349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3492"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STEP 4</a:t>
            </a:r>
          </a:p>
        </p:txBody>
      </p:sp>
      <p:sp>
        <p:nvSpPr>
          <p:cNvPr id="63493" name="Content Placeholder 9"/>
          <p:cNvSpPr>
            <a:spLocks noGrp="1"/>
          </p:cNvSpPr>
          <p:nvPr>
            <p:ph sz="half" idx="2"/>
          </p:nvPr>
        </p:nvSpPr>
        <p:spPr>
          <a:xfrm>
            <a:off x="4676775" y="928688"/>
            <a:ext cx="4038600" cy="4525962"/>
          </a:xfrm>
        </p:spPr>
        <p:txBody>
          <a:bodyPr/>
          <a:lstStyle/>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r>
              <a:rPr lang="en-US" sz="2000" b="1" smtClean="0">
                <a:latin typeface="Verdana" pitchFamily="34" charset="0"/>
                <a:ea typeface="Verdana" pitchFamily="34" charset="0"/>
                <a:cs typeface="Verdana" pitchFamily="34" charset="0"/>
              </a:rPr>
              <a:t>	</a:t>
            </a:r>
            <a:r>
              <a:rPr lang="en-US" b="1" smtClean="0">
                <a:solidFill>
                  <a:srgbClr val="FF0000"/>
                </a:solidFill>
                <a:latin typeface="Verdana" pitchFamily="34" charset="0"/>
                <a:ea typeface="Verdana" pitchFamily="34" charset="0"/>
                <a:cs typeface="Verdana" pitchFamily="34" charset="0"/>
              </a:rPr>
              <a:t>GENERATE</a:t>
            </a:r>
          </a:p>
          <a:p>
            <a:pPr eaLnBrk="1" hangingPunct="1">
              <a:buFont typeface="Arial" charset="0"/>
              <a:buNone/>
            </a:pPr>
            <a:r>
              <a:rPr lang="en-US" b="1" smtClean="0">
                <a:solidFill>
                  <a:srgbClr val="FF0000"/>
                </a:solidFill>
                <a:latin typeface="Verdana" pitchFamily="34" charset="0"/>
                <a:ea typeface="Verdana" pitchFamily="34" charset="0"/>
                <a:cs typeface="Verdana" pitchFamily="34" charset="0"/>
              </a:rPr>
              <a:t>	ALTERNATIVES</a:t>
            </a:r>
            <a:endParaRPr lang="en-IN" b="1" smtClean="0">
              <a:solidFill>
                <a:srgbClr val="FF0000"/>
              </a:solidFill>
              <a:latin typeface="Verdana" pitchFamily="34" charset="0"/>
              <a:ea typeface="Verdana" pitchFamily="34" charset="0"/>
              <a:cs typeface="Verdana" pitchFamily="34" charset="0"/>
            </a:endParaRPr>
          </a:p>
        </p:txBody>
      </p:sp>
      <p:pic>
        <p:nvPicPr>
          <p:cNvPr id="63494" name="Content Placeholder 21" descr="oragne.jpg"/>
          <p:cNvPicPr>
            <a:picLocks noGrp="1" noChangeAspect="1"/>
          </p:cNvPicPr>
          <p:nvPr>
            <p:ph sz="half" idx="1"/>
          </p:nvPr>
        </p:nvPicPr>
        <p:blipFill>
          <a:blip r:embed="rId4" cstate="print"/>
          <a:srcRect/>
          <a:stretch>
            <a:fillRect/>
          </a:stretch>
        </p:blipFill>
        <p:spPr>
          <a:xfrm>
            <a:off x="928688" y="1285875"/>
            <a:ext cx="3786187" cy="4500563"/>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8" descr="A1.jpg"/>
          <p:cNvPicPr>
            <a:picLocks noChangeAspect="1"/>
          </p:cNvPicPr>
          <p:nvPr/>
        </p:nvPicPr>
        <p:blipFill>
          <a:blip r:embed="rId2" cstate="print"/>
          <a:srcRect/>
          <a:stretch>
            <a:fillRect/>
          </a:stretch>
        </p:blipFill>
        <p:spPr bwMode="auto">
          <a:xfrm>
            <a:off x="4643438" y="1214438"/>
            <a:ext cx="3929062" cy="2928937"/>
          </a:xfrm>
          <a:prstGeom prst="rect">
            <a:avLst/>
          </a:prstGeom>
          <a:noFill/>
          <a:ln w="9525">
            <a:noFill/>
            <a:miter lim="800000"/>
            <a:headEnd/>
            <a:tailEnd/>
          </a:ln>
        </p:spPr>
      </p:pic>
      <p:pic>
        <p:nvPicPr>
          <p:cNvPr id="64515" name="Picture 4" descr="14.jpg"/>
          <p:cNvPicPr>
            <a:picLocks noChangeAspect="1"/>
          </p:cNvPicPr>
          <p:nvPr/>
        </p:nvPicPr>
        <p:blipFill>
          <a:blip r:embed="rId3"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4516" name="Picture 5" descr="logo.png"/>
          <p:cNvPicPr>
            <a:picLocks noChangeAspect="1"/>
          </p:cNvPicPr>
          <p:nvPr/>
        </p:nvPicPr>
        <p:blipFill>
          <a:blip r:embed="rId4"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829175"/>
          </a:xfrm>
        </p:spPr>
        <p:txBody>
          <a:bodyPr rtlCol="0">
            <a:normAutofit fontScale="92500" lnSpcReduction="10000"/>
          </a:bodyPr>
          <a:lstStyle/>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Brainstorming.</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Involve Outsiders.</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External Benchmarking</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Encourage members to step out of their traditional roles.</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Ask probing questions.</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Be willing to consider views differing from yours.</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Revisit abandoned alternatives.</a:t>
            </a:r>
            <a:endParaRPr lang="en-IN" sz="2000" b="1" dirty="0">
              <a:latin typeface="Verdana" pitchFamily="34" charset="0"/>
              <a:ea typeface="Verdana" pitchFamily="34" charset="0"/>
              <a:cs typeface="Verdana" pitchFamily="34" charset="0"/>
            </a:endParaRPr>
          </a:p>
        </p:txBody>
      </p:sp>
      <p:sp>
        <p:nvSpPr>
          <p:cNvPr id="64518"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TIPS FOR GENERATING ALTERNATIVES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Scale>
                                      <p:cBhvr>
                                        <p:cTn id="14"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3" end="3"/>
                                            </p:txEl>
                                          </p:spTgt>
                                        </p:tgtEl>
                                        <p:attrNameLst>
                                          <p:attrName>ppt_x</p:attrName>
                                          <p:attrName>ppt_y</p:attrName>
                                        </p:attrNameLst>
                                      </p:cBhvr>
                                    </p:animMotion>
                                    <p:animEffect transition="in" filter="fade">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Scale>
                                      <p:cBhvr>
                                        <p:cTn id="21"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5" end="5"/>
                                            </p:txEl>
                                          </p:spTgt>
                                        </p:tgtEl>
                                        <p:attrNameLst>
                                          <p:attrName>ppt_x</p:attrName>
                                          <p:attrName>ppt_y</p:attrName>
                                        </p:attrNameLst>
                                      </p:cBhvr>
                                    </p:animMotion>
                                    <p:animEffect transition="in" filter="fade">
                                      <p:cBhvr>
                                        <p:cTn id="23" dur="10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Scale>
                                      <p:cBhvr>
                                        <p:cTn id="28"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7" end="7"/>
                                            </p:txEl>
                                          </p:spTgt>
                                        </p:tgtEl>
                                        <p:attrNameLst>
                                          <p:attrName>ppt_x</p:attrName>
                                          <p:attrName>ppt_y</p:attrName>
                                        </p:attrNameLst>
                                      </p:cBhvr>
                                    </p:animMotion>
                                    <p:animEffect transition="in" filter="fade">
                                      <p:cBhvr>
                                        <p:cTn id="30" dur="10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Scale>
                                      <p:cBhvr>
                                        <p:cTn id="35"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9" end="9"/>
                                            </p:txEl>
                                          </p:spTgt>
                                        </p:tgtEl>
                                        <p:attrNameLst>
                                          <p:attrName>ppt_x</p:attrName>
                                          <p:attrName>ppt_y</p:attrName>
                                        </p:attrNameLst>
                                      </p:cBhvr>
                                    </p:animMotion>
                                    <p:animEffect transition="in" filter="fade">
                                      <p:cBhvr>
                                        <p:cTn id="37" dur="10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Scale>
                                      <p:cBhvr>
                                        <p:cTn id="42" dur="1000" decel="50000" fill="hold">
                                          <p:stCondLst>
                                            <p:cond delay="0"/>
                                          </p:stCondLst>
                                        </p:cTn>
                                        <p:tgtEl>
                                          <p:spTgt spid="6">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11" end="11"/>
                                            </p:txEl>
                                          </p:spTgt>
                                        </p:tgtEl>
                                        <p:attrNameLst>
                                          <p:attrName>ppt_x</p:attrName>
                                          <p:attrName>ppt_y</p:attrName>
                                        </p:attrNameLst>
                                      </p:cBhvr>
                                    </p:animMotion>
                                    <p:animEffect transition="in" filter="fade">
                                      <p:cBhvr>
                                        <p:cTn id="44" dur="1000"/>
                                        <p:tgtEl>
                                          <p:spTgt spid="6">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animScale>
                                      <p:cBhvr>
                                        <p:cTn id="49" dur="1000" decel="50000" fill="hold">
                                          <p:stCondLst>
                                            <p:cond delay="0"/>
                                          </p:stCondLst>
                                        </p:cTn>
                                        <p:tgtEl>
                                          <p:spTgt spid="6">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xEl>
                                              <p:pRg st="13" end="13"/>
                                            </p:txEl>
                                          </p:spTgt>
                                        </p:tgtEl>
                                        <p:attrNameLst>
                                          <p:attrName>ppt_x</p:attrName>
                                          <p:attrName>ppt_y</p:attrName>
                                        </p:attrNameLst>
                                      </p:cBhvr>
                                    </p:animMotion>
                                    <p:animEffect transition="in" filter="fade">
                                      <p:cBhvr>
                                        <p:cTn id="51" dur="10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553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5543550" cy="4525963"/>
          </a:xfrm>
        </p:spPr>
        <p:txBody>
          <a:bodyPr/>
          <a:lstStyle/>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Basing our thought process on prior knowledge and experience.</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Using logic that relates only to our </a:t>
            </a:r>
          </a:p>
          <a:p>
            <a:pPr algn="just" eaLnBrk="1" hangingPunct="1">
              <a:buFont typeface="Arial" charset="0"/>
              <a:buNone/>
            </a:pPr>
            <a:r>
              <a:rPr lang="en-US" sz="2000" b="1" smtClean="0">
                <a:latin typeface="Verdana" pitchFamily="34" charset="0"/>
                <a:ea typeface="Verdana" pitchFamily="34" charset="0"/>
                <a:cs typeface="Verdana" pitchFamily="34" charset="0"/>
              </a:rPr>
              <a:t>	immediate experience.</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Constraining our creativity and ability to solve problems.</a:t>
            </a:r>
            <a:endParaRPr lang="en-IN" sz="2000" b="1" smtClean="0">
              <a:latin typeface="Verdana" pitchFamily="34" charset="0"/>
              <a:ea typeface="Verdana" pitchFamily="34" charset="0"/>
              <a:cs typeface="Verdana" pitchFamily="34" charset="0"/>
            </a:endParaRPr>
          </a:p>
        </p:txBody>
      </p:sp>
      <p:sp>
        <p:nvSpPr>
          <p:cNvPr id="65541"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WHAT IS VERTICAL THINKING??</a:t>
            </a:r>
          </a:p>
        </p:txBody>
      </p:sp>
      <p:pic>
        <p:nvPicPr>
          <p:cNvPr id="65542" name="Picture 9" descr="climb up.jpg"/>
          <p:cNvPicPr>
            <a:picLocks noChangeAspect="1"/>
          </p:cNvPicPr>
          <p:nvPr/>
        </p:nvPicPr>
        <p:blipFill>
          <a:blip r:embed="rId4" cstate="print"/>
          <a:srcRect/>
          <a:stretch>
            <a:fillRect/>
          </a:stretch>
        </p:blipFill>
        <p:spPr bwMode="auto">
          <a:xfrm>
            <a:off x="6143625" y="2357438"/>
            <a:ext cx="2609850" cy="3286125"/>
          </a:xfrm>
          <a:prstGeom prst="rect">
            <a:avLst/>
          </a:prstGeom>
          <a:noFill/>
          <a:ln w="9525">
            <a:noFill/>
            <a:miter lim="800000"/>
            <a:headEnd/>
            <a:tailEnd/>
          </a:ln>
        </p:spPr>
      </p:pic>
      <p:pic>
        <p:nvPicPr>
          <p:cNvPr id="65543" name="Picture 10"/>
          <p:cNvPicPr>
            <a:picLocks noChangeAspect="1" noChangeArrowheads="1"/>
          </p:cNvPicPr>
          <p:nvPr/>
        </p:nvPicPr>
        <p:blipFill>
          <a:blip r:embed="rId5" cstate="print"/>
          <a:srcRect l="8731" t="9760" r="9824" b="8908"/>
          <a:stretch>
            <a:fillRect/>
          </a:stretch>
        </p:blipFill>
        <p:spPr bwMode="auto">
          <a:xfrm>
            <a:off x="7572375" y="2643188"/>
            <a:ext cx="642938" cy="785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Scale>
                                      <p:cBhvr>
                                        <p:cTn id="7"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2" end="2"/>
                                            </p:txEl>
                                          </p:spTgt>
                                        </p:tgtEl>
                                        <p:attrNameLst>
                                          <p:attrName>ppt_x</p:attrName>
                                          <p:attrName>ppt_y</p:attrName>
                                        </p:attrNameLst>
                                      </p:cBhvr>
                                    </p:animMotion>
                                    <p:animEffect transition="in" filter="fade">
                                      <p:cBhvr>
                                        <p:cTn id="9" dur="1000"/>
                                        <p:tgtEl>
                                          <p:spTgt spid="6">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Scale>
                                      <p:cBhvr>
                                        <p:cTn id="14"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5" end="5"/>
                                            </p:txEl>
                                          </p:spTgt>
                                        </p:tgtEl>
                                        <p:attrNameLst>
                                          <p:attrName>ppt_x</p:attrName>
                                          <p:attrName>ppt_y</p:attrName>
                                        </p:attrNameLst>
                                      </p:cBhvr>
                                    </p:animMotion>
                                    <p:animEffect transition="in" filter="fade">
                                      <p:cBhvr>
                                        <p:cTn id="16" dur="1000"/>
                                        <p:tgtEl>
                                          <p:spTgt spid="6">
                                            <p:txEl>
                                              <p:pRg st="5" end="5"/>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Scale>
                                      <p:cBhvr>
                                        <p:cTn id="19"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xEl>
                                              <p:pRg st="6" end="6"/>
                                            </p:txEl>
                                          </p:spTgt>
                                        </p:tgtEl>
                                        <p:attrNameLst>
                                          <p:attrName>ppt_x</p:attrName>
                                          <p:attrName>ppt_y</p:attrName>
                                        </p:attrNameLst>
                                      </p:cBhvr>
                                    </p:animMotion>
                                    <p:animEffect transition="in" filter="fade">
                                      <p:cBhvr>
                                        <p:cTn id="21" dur="10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Scale>
                                      <p:cBhvr>
                                        <p:cTn id="26"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xEl>
                                              <p:pRg st="9" end="9"/>
                                            </p:txEl>
                                          </p:spTgt>
                                        </p:tgtEl>
                                        <p:attrNameLst>
                                          <p:attrName>ppt_x</p:attrName>
                                          <p:attrName>ppt_y</p:attrName>
                                        </p:attrNameLst>
                                      </p:cBhvr>
                                    </p:animMotion>
                                    <p:animEffect transition="in" filter="fade">
                                      <p:cBhvr>
                                        <p:cTn id="28"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656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4972050" cy="4186238"/>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Changing Orientation and perception.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Generating New Ideas and Visions.</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Exploring multiple possibilities and approaches.</a:t>
            </a:r>
            <a:endParaRPr lang="en-IN" sz="2000" b="1" smtClean="0">
              <a:latin typeface="Verdana" pitchFamily="34" charset="0"/>
              <a:ea typeface="Verdana" pitchFamily="34" charset="0"/>
              <a:cs typeface="Verdana" pitchFamily="34" charset="0"/>
            </a:endParaRPr>
          </a:p>
        </p:txBody>
      </p:sp>
      <p:sp>
        <p:nvSpPr>
          <p:cNvPr id="66565"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WHAT IS LATERAL THINKING??</a:t>
            </a:r>
          </a:p>
        </p:txBody>
      </p:sp>
      <p:pic>
        <p:nvPicPr>
          <p:cNvPr id="66566" name="Picture 8" descr="Info&amp;Measure.jpg"/>
          <p:cNvPicPr>
            <a:picLocks noChangeAspect="1"/>
          </p:cNvPicPr>
          <p:nvPr/>
        </p:nvPicPr>
        <p:blipFill>
          <a:blip r:embed="rId4" cstate="print"/>
          <a:srcRect/>
          <a:stretch>
            <a:fillRect/>
          </a:stretch>
        </p:blipFill>
        <p:spPr bwMode="auto">
          <a:xfrm>
            <a:off x="5857875" y="1857375"/>
            <a:ext cx="257175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Scale>
                                      <p:cBhvr>
                                        <p:cTn id="14"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4" end="4"/>
                                            </p:txEl>
                                          </p:spTgt>
                                        </p:tgtEl>
                                        <p:attrNameLst>
                                          <p:attrName>ppt_x</p:attrName>
                                          <p:attrName>ppt_y</p:attrName>
                                        </p:attrNameLst>
                                      </p:cBhvr>
                                    </p:animMotion>
                                    <p:animEffect transition="in" filter="fade">
                                      <p:cBhvr>
                                        <p:cTn id="16" dur="10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Scale>
                                      <p:cBhvr>
                                        <p:cTn id="21"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7" end="7"/>
                                            </p:txEl>
                                          </p:spTgt>
                                        </p:tgtEl>
                                        <p:attrNameLst>
                                          <p:attrName>ppt_x</p:attrName>
                                          <p:attrName>ppt_y</p:attrName>
                                        </p:attrNameLst>
                                      </p:cBhvr>
                                    </p:animMotion>
                                    <p:animEffect transition="in" filter="fade">
                                      <p:cBhvr>
                                        <p:cTn id="23"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8" descr="Info&amp;Measure.jpg"/>
          <p:cNvPicPr>
            <a:picLocks noChangeAspect="1"/>
          </p:cNvPicPr>
          <p:nvPr/>
        </p:nvPicPr>
        <p:blipFill>
          <a:blip r:embed="rId2" cstate="print"/>
          <a:srcRect/>
          <a:stretch>
            <a:fillRect/>
          </a:stretch>
        </p:blipFill>
        <p:spPr bwMode="auto">
          <a:xfrm>
            <a:off x="7072313" y="1928813"/>
            <a:ext cx="1857375" cy="3786187"/>
          </a:xfrm>
          <a:prstGeom prst="rect">
            <a:avLst/>
          </a:prstGeom>
          <a:noFill/>
          <a:ln w="9525">
            <a:noFill/>
            <a:miter lim="800000"/>
            <a:headEnd/>
            <a:tailEnd/>
          </a:ln>
        </p:spPr>
      </p:pic>
      <p:pic>
        <p:nvPicPr>
          <p:cNvPr id="67587" name="Picture 6" descr="climb up.jpg"/>
          <p:cNvPicPr>
            <a:picLocks noChangeAspect="1"/>
          </p:cNvPicPr>
          <p:nvPr/>
        </p:nvPicPr>
        <p:blipFill>
          <a:blip r:embed="rId3" cstate="print"/>
          <a:srcRect/>
          <a:stretch>
            <a:fillRect/>
          </a:stretch>
        </p:blipFill>
        <p:spPr bwMode="auto">
          <a:xfrm>
            <a:off x="0" y="2071688"/>
            <a:ext cx="2609850" cy="3643312"/>
          </a:xfrm>
          <a:prstGeom prst="rect">
            <a:avLst/>
          </a:prstGeom>
          <a:noFill/>
          <a:ln w="9525">
            <a:noFill/>
            <a:miter lim="800000"/>
            <a:headEnd/>
            <a:tailEnd/>
          </a:ln>
        </p:spPr>
      </p:pic>
      <p:pic>
        <p:nvPicPr>
          <p:cNvPr id="67588" name="Picture 4" descr="14.jpg"/>
          <p:cNvPicPr>
            <a:picLocks noChangeAspect="1"/>
          </p:cNvPicPr>
          <p:nvPr/>
        </p:nvPicPr>
        <p:blipFill>
          <a:blip r:embed="rId4"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7589" name="Picture 5" descr="logo.png"/>
          <p:cNvPicPr>
            <a:picLocks noChangeAspect="1"/>
          </p:cNvPicPr>
          <p:nvPr/>
        </p:nvPicPr>
        <p:blipFill>
          <a:blip r:embed="rId5"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2243138" y="1600200"/>
            <a:ext cx="4972050" cy="4186238"/>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Vertical Thinking is selective.</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One may reach a conclusion by a valid series of steps.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Lateral Thinking is generative.</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Vertical thinking develops the ideas generated by lateral thinking.</a:t>
            </a:r>
            <a:endParaRPr lang="en-IN" sz="2000" b="1" smtClean="0">
              <a:latin typeface="Verdana" pitchFamily="34" charset="0"/>
              <a:ea typeface="Verdana" pitchFamily="34" charset="0"/>
              <a:cs typeface="Verdana" pitchFamily="34" charset="0"/>
            </a:endParaRPr>
          </a:p>
        </p:txBody>
      </p:sp>
      <p:sp>
        <p:nvSpPr>
          <p:cNvPr id="67591" name="Rectangle 3"/>
          <p:cNvSpPr>
            <a:spLocks noGrp="1" noChangeArrowheads="1"/>
          </p:cNvSpPr>
          <p:nvPr>
            <p:ph type="title"/>
          </p:nvPr>
        </p:nvSpPr>
        <p:spPr>
          <a:xfrm>
            <a:off x="0" y="274638"/>
            <a:ext cx="9144000" cy="1143000"/>
          </a:xfrm>
        </p:spPr>
        <p:txBody>
          <a:bodyPr/>
          <a:lstStyle/>
          <a:p>
            <a:pPr eaLnBrk="1" hangingPunct="1"/>
            <a:r>
              <a:rPr lang="en-US" sz="4000" b="1" smtClean="0">
                <a:solidFill>
                  <a:srgbClr val="FF0000"/>
                </a:solidFill>
                <a:latin typeface="Verdana" pitchFamily="34" charset="0"/>
              </a:rPr>
              <a:t>OBSERVATION B/W LATERAL &amp; VERTICAL THINKING</a:t>
            </a:r>
          </a:p>
        </p:txBody>
      </p:sp>
      <p:pic>
        <p:nvPicPr>
          <p:cNvPr id="67592" name="Picture 9"/>
          <p:cNvPicPr>
            <a:picLocks noChangeAspect="1" noChangeArrowheads="1"/>
          </p:cNvPicPr>
          <p:nvPr/>
        </p:nvPicPr>
        <p:blipFill>
          <a:blip r:embed="rId6" cstate="print"/>
          <a:srcRect l="8731" t="9760" r="9824" b="8908"/>
          <a:stretch>
            <a:fillRect/>
          </a:stretch>
        </p:blipFill>
        <p:spPr bwMode="auto">
          <a:xfrm>
            <a:off x="1428750" y="2357438"/>
            <a:ext cx="642938" cy="92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Scale>
                                      <p:cBhvr>
                                        <p:cTn id="14"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3" end="3"/>
                                            </p:txEl>
                                          </p:spTgt>
                                        </p:tgtEl>
                                        <p:attrNameLst>
                                          <p:attrName>ppt_x</p:attrName>
                                          <p:attrName>ppt_y</p:attrName>
                                        </p:attrNameLst>
                                      </p:cBhvr>
                                    </p:animMotion>
                                    <p:animEffect transition="in" filter="fade">
                                      <p:cBhvr>
                                        <p:cTn id="16" dur="1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Scale>
                                      <p:cBhvr>
                                        <p:cTn id="21"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5" end="5"/>
                                            </p:txEl>
                                          </p:spTgt>
                                        </p:tgtEl>
                                        <p:attrNameLst>
                                          <p:attrName>ppt_x</p:attrName>
                                          <p:attrName>ppt_y</p:attrName>
                                        </p:attrNameLst>
                                      </p:cBhvr>
                                    </p:animMotion>
                                    <p:animEffect transition="in" filter="fade">
                                      <p:cBhvr>
                                        <p:cTn id="23" dur="10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Scale>
                                      <p:cBhvr>
                                        <p:cTn id="28"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7" end="7"/>
                                            </p:txEl>
                                          </p:spTgt>
                                        </p:tgtEl>
                                        <p:attrNameLst>
                                          <p:attrName>ppt_x</p:attrName>
                                          <p:attrName>ppt_y</p:attrName>
                                        </p:attrNameLst>
                                      </p:cBhvr>
                                    </p:animMotion>
                                    <p:animEffect transition="in" filter="fade">
                                      <p:cBhvr>
                                        <p:cTn id="30"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861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8612"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6</a:t>
            </a:r>
          </a:p>
        </p:txBody>
      </p:sp>
      <p:sp>
        <p:nvSpPr>
          <p:cNvPr id="68613" name="Content Placeholder 7"/>
          <p:cNvSpPr>
            <a:spLocks noGrp="1"/>
          </p:cNvSpPr>
          <p:nvPr>
            <p:ph sz="half" idx="1"/>
          </p:nvPr>
        </p:nvSpPr>
        <p:spPr>
          <a:xfrm>
            <a:off x="676275" y="2357438"/>
            <a:ext cx="4038600" cy="2428875"/>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How would you divide a square into four equal pieces.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Give at least 6 alternatives?</a:t>
            </a:r>
          </a:p>
        </p:txBody>
      </p:sp>
      <p:pic>
        <p:nvPicPr>
          <p:cNvPr id="68614" name="Content Placeholder 9" descr="decision pic 1.jpg"/>
          <p:cNvPicPr>
            <a:picLocks noGrp="1" noChangeAspect="1"/>
          </p:cNvPicPr>
          <p:nvPr>
            <p:ph sz="half" idx="2"/>
          </p:nvPr>
        </p:nvPicPr>
        <p:blipFill>
          <a:blip r:embed="rId4" cstate="print"/>
          <a:srcRect l="27499" t="14464" r="32321" b="18034"/>
          <a:stretch>
            <a:fillRect/>
          </a:stretch>
        </p:blipFill>
        <p:spPr>
          <a:xfrm>
            <a:off x="5072063" y="1500188"/>
            <a:ext cx="3714750" cy="40005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6963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l="31747" t="12502" r="30013" b="19730"/>
          <a:stretch>
            <a:fillRect/>
          </a:stretch>
        </p:blipFill>
        <p:spPr bwMode="auto">
          <a:xfrm>
            <a:off x="2428875" y="1857375"/>
            <a:ext cx="4429125" cy="3500438"/>
          </a:xfrm>
          <a:prstGeom prst="rect">
            <a:avLst/>
          </a:prstGeom>
          <a:solidFill>
            <a:schemeClr val="accent1">
              <a:alpha val="50195"/>
            </a:schemeClr>
          </a:solidFill>
          <a:ln w="9525">
            <a:noFill/>
            <a:miter lim="800000"/>
            <a:headEnd/>
            <a:tailEnd/>
          </a:ln>
        </p:spPr>
      </p:pic>
      <p:sp>
        <p:nvSpPr>
          <p:cNvPr id="69637" name="Rectangle 3"/>
          <p:cNvSpPr>
            <a:spLocks noGrp="1" noChangeArrowheads="1"/>
          </p:cNvSpPr>
          <p:nvPr>
            <p:ph type="title"/>
          </p:nvPr>
        </p:nvSpPr>
        <p:spPr>
          <a:xfrm>
            <a:off x="628650" y="4286250"/>
            <a:ext cx="8229600" cy="1143000"/>
          </a:xfrm>
        </p:spPr>
        <p:txBody>
          <a:bodyPr/>
          <a:lstStyle/>
          <a:p>
            <a:pPr algn="l" eaLnBrk="1" hangingPunct="1"/>
            <a:r>
              <a:rPr lang="en-US" sz="2000" b="1" smtClean="0">
                <a:solidFill>
                  <a:srgbClr val="0000FF"/>
                </a:solidFill>
                <a:latin typeface="Verdana" pitchFamily="34" charset="0"/>
              </a:rPr>
              <a:t>05 Minutes</a:t>
            </a:r>
          </a:p>
        </p:txBody>
      </p:sp>
      <p:sp>
        <p:nvSpPr>
          <p:cNvPr id="6" name="Rectangle 3"/>
          <p:cNvSpPr txBox="1">
            <a:spLocks noChangeArrowheads="1"/>
          </p:cNvSpPr>
          <p:nvPr/>
        </p:nvSpPr>
        <p:spPr>
          <a:xfrm>
            <a:off x="609600" y="427038"/>
            <a:ext cx="8229600" cy="1143000"/>
          </a:xfrm>
          <a:prstGeom prst="rect">
            <a:avLst/>
          </a:prstGeom>
        </p:spPr>
        <p:txBody>
          <a:bodyPr anchor="ctr"/>
          <a:lstStyle/>
          <a:p>
            <a:pPr algn="ctr" fontAlgn="auto">
              <a:spcAft>
                <a:spcPts val="0"/>
              </a:spcAft>
              <a:defRPr/>
            </a:pPr>
            <a:r>
              <a:rPr lang="en-US" sz="4000" b="1">
                <a:solidFill>
                  <a:srgbClr val="FF0000"/>
                </a:solidFill>
                <a:latin typeface="Verdana" pitchFamily="34" charset="0"/>
                <a:ea typeface="+mj-ea"/>
                <a:cs typeface="+mj-cs"/>
              </a:rPr>
              <a:t>Make a Square out of this??</a:t>
            </a:r>
            <a:endParaRPr lang="en-US" sz="4000" b="1" dirty="0">
              <a:solidFill>
                <a:srgbClr val="FF0000"/>
              </a:solidFill>
              <a:latin typeface="Verdana"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065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70660" name="Rectangle 3"/>
          <p:cNvSpPr>
            <a:spLocks noGrp="1" noChangeArrowheads="1"/>
          </p:cNvSpPr>
          <p:nvPr>
            <p:ph type="title"/>
          </p:nvPr>
        </p:nvSpPr>
        <p:spPr>
          <a:xfrm>
            <a:off x="457200" y="-214313"/>
            <a:ext cx="8229600" cy="1143001"/>
          </a:xfrm>
        </p:spPr>
        <p:txBody>
          <a:bodyPr/>
          <a:lstStyle/>
          <a:p>
            <a:pPr eaLnBrk="1" hangingPunct="1"/>
            <a:r>
              <a:rPr lang="en-US" sz="4000" b="1" smtClean="0">
                <a:solidFill>
                  <a:srgbClr val="0000FF"/>
                </a:solidFill>
                <a:latin typeface="Lucida Calligraphy" pitchFamily="66" charset="0"/>
              </a:rPr>
              <a:t>Activity – 6A</a:t>
            </a:r>
          </a:p>
        </p:txBody>
      </p:sp>
      <p:sp>
        <p:nvSpPr>
          <p:cNvPr id="8" name="Content Placeholder 7"/>
          <p:cNvSpPr>
            <a:spLocks noGrp="1"/>
          </p:cNvSpPr>
          <p:nvPr>
            <p:ph sz="half" idx="1"/>
          </p:nvPr>
        </p:nvSpPr>
        <p:spPr>
          <a:xfrm>
            <a:off x="676275" y="1857375"/>
            <a:ext cx="5038725" cy="5286375"/>
          </a:xfrm>
        </p:spPr>
        <p:txBody>
          <a:bodyPr rtlCol="0">
            <a:normAutofit lnSpcReduction="10000"/>
          </a:bodyPr>
          <a:lstStyle/>
          <a:p>
            <a:pPr algn="just" eaLnBrk="1" fontAlgn="auto" hangingPunct="1">
              <a:spcAft>
                <a:spcPts val="0"/>
              </a:spcAft>
              <a:buFont typeface="Arial" pitchFamily="34" charset="0"/>
              <a:buNone/>
              <a:defRPr/>
            </a:pPr>
            <a:r>
              <a:rPr lang="en-US" sz="2000" b="1" dirty="0" smtClean="0">
                <a:latin typeface="Verdana" pitchFamily="34" charset="0"/>
                <a:ea typeface="Verdana" pitchFamily="34" charset="0"/>
                <a:cs typeface="Verdana" pitchFamily="34" charset="0"/>
              </a:rPr>
              <a:t>	</a:t>
            </a:r>
          </a:p>
          <a:p>
            <a:pPr algn="just" eaLnBrk="1" fontAlgn="auto" hangingPunct="1">
              <a:spcAft>
                <a:spcPts val="0"/>
              </a:spcAft>
              <a:buFont typeface="Arial" pitchFamily="34" charset="0"/>
              <a:buNone/>
              <a:defRPr/>
            </a:pPr>
            <a:r>
              <a:rPr lang="en-US" sz="2000" b="1" dirty="0" smtClean="0">
                <a:latin typeface="Verdana" pitchFamily="34" charset="0"/>
                <a:ea typeface="Verdana" pitchFamily="34" charset="0"/>
                <a:cs typeface="Verdana" pitchFamily="34" charset="0"/>
              </a:rPr>
              <a:t>	A poor farmer is going to market with his old and very hungry dog, a plump goose to sell, and a bog of corn.  The farmer knows that unless he is right there, either the dog will eat the goose or the goose will eat the corn.  He is almost to market when he reaches a small stream, which he must cross.   There is a small boat there but it can only carry the poor farmer plus one more thing.  </a:t>
            </a:r>
            <a:r>
              <a:rPr lang="en-US" sz="2000" b="1" dirty="0" smtClean="0">
                <a:solidFill>
                  <a:srgbClr val="FF0000"/>
                </a:solidFill>
                <a:latin typeface="Verdana" pitchFamily="34" charset="0"/>
                <a:ea typeface="Verdana" pitchFamily="34" charset="0"/>
                <a:cs typeface="Verdana" pitchFamily="34" charset="0"/>
              </a:rPr>
              <a:t>How can he get the dog, the goose, and the bag of corn to market safely, uneaten?</a:t>
            </a:r>
            <a:endParaRPr lang="en-IN" sz="2000" b="1" dirty="0" smtClean="0">
              <a:solidFill>
                <a:srgbClr val="FF0000"/>
              </a:solidFill>
              <a:latin typeface="Verdana" pitchFamily="34" charset="0"/>
              <a:ea typeface="Verdana" pitchFamily="34" charset="0"/>
              <a:cs typeface="Verdana" pitchFamily="34" charset="0"/>
            </a:endParaRPr>
          </a:p>
          <a:p>
            <a:pPr algn="just" eaLnBrk="1" fontAlgn="auto" hangingPunct="1">
              <a:spcAft>
                <a:spcPts val="0"/>
              </a:spcAft>
              <a:buFont typeface="Arial" pitchFamily="34" charset="0"/>
              <a:buNone/>
              <a:defRPr/>
            </a:pPr>
            <a:r>
              <a:rPr lang="en-US" sz="2000" b="1" dirty="0" smtClean="0">
                <a:latin typeface="Verdana" pitchFamily="34" charset="0"/>
                <a:ea typeface="Verdana" pitchFamily="34" charset="0"/>
                <a:cs typeface="Verdana" pitchFamily="34" charset="0"/>
              </a:rPr>
              <a:t> </a:t>
            </a:r>
          </a:p>
        </p:txBody>
      </p:sp>
      <p:pic>
        <p:nvPicPr>
          <p:cNvPr id="70662" name="Content Placeholder 9" descr="decision pic 1.jpg"/>
          <p:cNvPicPr>
            <a:picLocks noGrp="1" noChangeAspect="1"/>
          </p:cNvPicPr>
          <p:nvPr>
            <p:ph sz="half" idx="2"/>
          </p:nvPr>
        </p:nvPicPr>
        <p:blipFill>
          <a:blip r:embed="rId4" cstate="print"/>
          <a:srcRect l="27499" t="14464" r="32321" b="18034"/>
          <a:stretch>
            <a:fillRect/>
          </a:stretch>
        </p:blipFill>
        <p:spPr>
          <a:xfrm>
            <a:off x="5643563" y="1785938"/>
            <a:ext cx="3429000" cy="4000500"/>
          </a:xfrm>
        </p:spPr>
      </p:pic>
      <p:sp>
        <p:nvSpPr>
          <p:cNvPr id="7" name="Rectangle 3"/>
          <p:cNvSpPr txBox="1">
            <a:spLocks noChangeArrowheads="1"/>
          </p:cNvSpPr>
          <p:nvPr/>
        </p:nvSpPr>
        <p:spPr>
          <a:xfrm>
            <a:off x="609600" y="714375"/>
            <a:ext cx="8229600" cy="1143000"/>
          </a:xfrm>
          <a:prstGeom prst="rect">
            <a:avLst/>
          </a:prstGeom>
        </p:spPr>
        <p:txBody>
          <a:bodyPr anchor="ctr"/>
          <a:lstStyle/>
          <a:p>
            <a:pPr algn="ctr" fontAlgn="auto">
              <a:spcAft>
                <a:spcPts val="0"/>
              </a:spcAft>
              <a:defRPr/>
            </a:pPr>
            <a:r>
              <a:rPr lang="en-US" sz="4000" b="1" dirty="0">
                <a:solidFill>
                  <a:srgbClr val="FF0000"/>
                </a:solidFill>
                <a:latin typeface="Verdana" pitchFamily="34" charset="0"/>
                <a:ea typeface="+mj-ea"/>
                <a:cs typeface="+mj-cs"/>
              </a:rPr>
              <a:t>The DOG, The GOOSE, and The BAG of CORN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17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pic>
        <p:nvPicPr>
          <p:cNvPr id="7172" name="Content Placeholder 7" descr="RAFP 2.jpg"/>
          <p:cNvPicPr>
            <a:picLocks noGrp="1" noChangeAspect="1"/>
          </p:cNvPicPr>
          <p:nvPr>
            <p:ph idx="1"/>
          </p:nvPr>
        </p:nvPicPr>
        <p:blipFill>
          <a:blip r:embed="rId4"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168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829175"/>
          </a:xfrm>
        </p:spPr>
        <p:txBody>
          <a:bodyPr/>
          <a:lstStyle/>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The farmer takes the goose across and leaves the dog with the corn.  </a:t>
            </a:r>
          </a:p>
          <a:p>
            <a:pPr algn="just" eaLnBrk="1" hangingPunct="1">
              <a:buFont typeface="Arial" charset="0"/>
              <a:buNone/>
            </a:pPr>
            <a:r>
              <a:rPr lang="en-US" sz="2000" b="1" smtClean="0">
                <a:latin typeface="Verdana" pitchFamily="34" charset="0"/>
                <a:ea typeface="Verdana" pitchFamily="34" charset="0"/>
                <a:cs typeface="Verdana" pitchFamily="34" charset="0"/>
              </a:rPr>
              <a:t>	</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The farmer then goes back across the stream and gets the corn.  </a:t>
            </a:r>
          </a:p>
          <a:p>
            <a:pPr algn="just" eaLnBrk="1" hangingPunct="1">
              <a:buFont typeface="Arial" charset="0"/>
              <a:buNone/>
            </a:pPr>
            <a:r>
              <a:rPr lang="en-US" sz="2000" b="1" smtClean="0">
                <a:latin typeface="Verdana" pitchFamily="34" charset="0"/>
                <a:ea typeface="Verdana" pitchFamily="34" charset="0"/>
                <a:cs typeface="Verdana" pitchFamily="34" charset="0"/>
              </a:rPr>
              <a:t>	</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He takes the goose back across with him because he cannot leave it with the corn.  </a:t>
            </a:r>
          </a:p>
          <a:p>
            <a:pPr algn="just" eaLnBrk="1" hangingPunct="1">
              <a:buFont typeface="Arial" charset="0"/>
              <a:buNone/>
            </a:pPr>
            <a:r>
              <a:rPr lang="en-US" sz="2000" b="1" smtClean="0">
                <a:latin typeface="Verdana" pitchFamily="34" charset="0"/>
                <a:ea typeface="Verdana" pitchFamily="34" charset="0"/>
                <a:cs typeface="Verdana" pitchFamily="34" charset="0"/>
              </a:rPr>
              <a:t>	</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He then gets the dog and takes it across leaving it on the other side with the corn.  </a:t>
            </a:r>
          </a:p>
          <a:p>
            <a:pPr algn="just" eaLnBrk="1" hangingPunct="1">
              <a:buFont typeface="Arial" charset="0"/>
              <a:buNone/>
            </a:pPr>
            <a:r>
              <a:rPr lang="en-US" sz="2000" b="1" smtClean="0">
                <a:latin typeface="Verdana" pitchFamily="34" charset="0"/>
                <a:ea typeface="Verdana" pitchFamily="34" charset="0"/>
                <a:cs typeface="Verdana" pitchFamily="34" charset="0"/>
              </a:rPr>
              <a:t>	</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He then goes back across once again, gets the goose and returns to the other side of the stream with all safely across and not eaten!!</a:t>
            </a:r>
            <a:endParaRPr lang="en-IN" sz="2000" b="1" smtClean="0">
              <a:latin typeface="Verdana" pitchFamily="34" charset="0"/>
              <a:ea typeface="Verdana" pitchFamily="34" charset="0"/>
              <a:cs typeface="Verdana" pitchFamily="34" charset="0"/>
            </a:endParaRPr>
          </a:p>
        </p:txBody>
      </p:sp>
      <p:sp>
        <p:nvSpPr>
          <p:cNvPr id="71685"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The DOG, The GOOSE, and The BAG of CORN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Scale>
                                      <p:cBhvr>
                                        <p:cTn id="1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2" end="2"/>
                                            </p:txEl>
                                          </p:spTgt>
                                        </p:tgtEl>
                                        <p:attrNameLst>
                                          <p:attrName>ppt_x</p:attrName>
                                          <p:attrName>ppt_y</p:attrName>
                                        </p:attrNameLst>
                                      </p:cBhvr>
                                    </p:animMotion>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Scale>
                                      <p:cBhvr>
                                        <p:cTn id="21"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4" end="4"/>
                                            </p:txEl>
                                          </p:spTgt>
                                        </p:tgtEl>
                                        <p:attrNameLst>
                                          <p:attrName>ppt_x</p:attrName>
                                          <p:attrName>ppt_y</p:attrName>
                                        </p:attrNameLst>
                                      </p:cBhvr>
                                    </p:animMotion>
                                    <p:animEffect transition="in" filter="fade">
                                      <p:cBhvr>
                                        <p:cTn id="23" dur="1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Scale>
                                      <p:cBhvr>
                                        <p:cTn id="28"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6" end="6"/>
                                            </p:txEl>
                                          </p:spTgt>
                                        </p:tgtEl>
                                        <p:attrNameLst>
                                          <p:attrName>ppt_x</p:attrName>
                                          <p:attrName>ppt_y</p:attrName>
                                        </p:attrNameLst>
                                      </p:cBhvr>
                                    </p:animMotion>
                                    <p:animEffect transition="in" filter="fade">
                                      <p:cBhvr>
                                        <p:cTn id="30" dur="10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Scale>
                                      <p:cBhvr>
                                        <p:cTn id="35"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8" end="8"/>
                                            </p:txEl>
                                          </p:spTgt>
                                        </p:tgtEl>
                                        <p:attrNameLst>
                                          <p:attrName>ppt_x</p:attrName>
                                          <p:attrName>ppt_y</p:attrName>
                                        </p:attrNameLst>
                                      </p:cBhvr>
                                    </p:animMotion>
                                    <p:animEffect transition="in" filter="fade">
                                      <p:cBhvr>
                                        <p:cTn id="3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270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72708"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6B</a:t>
            </a:r>
          </a:p>
        </p:txBody>
      </p:sp>
      <p:sp>
        <p:nvSpPr>
          <p:cNvPr id="72709" name="Content Placeholder 7"/>
          <p:cNvSpPr>
            <a:spLocks noGrp="1"/>
          </p:cNvSpPr>
          <p:nvPr>
            <p:ph sz="half" idx="1"/>
          </p:nvPr>
        </p:nvSpPr>
        <p:spPr>
          <a:xfrm>
            <a:off x="676275" y="1571625"/>
            <a:ext cx="4038600" cy="4143375"/>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You have a pile of 24 coins.  23 of them have the same weight. But one of them is heavier than the rest.  You are given a scale but no weights.  Your task is to identify the heavy coin in not more than 3 uses of the scale.</a:t>
            </a:r>
          </a:p>
        </p:txBody>
      </p:sp>
      <p:pic>
        <p:nvPicPr>
          <p:cNvPr id="72710" name="Content Placeholder 9" descr="decision pic 1.jpg"/>
          <p:cNvPicPr>
            <a:picLocks noGrp="1" noChangeAspect="1"/>
          </p:cNvPicPr>
          <p:nvPr>
            <p:ph sz="half" idx="2"/>
          </p:nvPr>
        </p:nvPicPr>
        <p:blipFill>
          <a:blip r:embed="rId4" cstate="print"/>
          <a:srcRect l="27499" t="14464" r="32321" b="18034"/>
          <a:stretch>
            <a:fillRect/>
          </a:stretch>
        </p:blipFill>
        <p:spPr>
          <a:xfrm>
            <a:off x="5072063" y="1500188"/>
            <a:ext cx="3714750" cy="40005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373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73732"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6C</a:t>
            </a:r>
          </a:p>
        </p:txBody>
      </p:sp>
      <p:sp>
        <p:nvSpPr>
          <p:cNvPr id="73733" name="Content Placeholder 7"/>
          <p:cNvSpPr>
            <a:spLocks noGrp="1"/>
          </p:cNvSpPr>
          <p:nvPr>
            <p:ph sz="half" idx="1"/>
          </p:nvPr>
        </p:nvSpPr>
        <p:spPr>
          <a:xfrm>
            <a:off x="676275" y="1285875"/>
            <a:ext cx="7896225" cy="5072063"/>
          </a:xfrm>
        </p:spPr>
        <p:txBody>
          <a:bodyPr/>
          <a:lstStyle/>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4 men, one of whom was known to have committed murder, made the following statements to the police.</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Arial" charset="0"/>
              <a:buNone/>
            </a:pPr>
            <a:r>
              <a:rPr lang="en-US" sz="2000" b="1" smtClean="0">
                <a:latin typeface="Verdana" pitchFamily="34" charset="0"/>
                <a:ea typeface="Verdana" pitchFamily="34" charset="0"/>
                <a:cs typeface="Verdana" pitchFamily="34" charset="0"/>
              </a:rPr>
              <a:t>Arun: Dave did it.</a:t>
            </a:r>
          </a:p>
          <a:p>
            <a:pPr algn="just" eaLnBrk="1" hangingPunct="1">
              <a:buFont typeface="Arial" charset="0"/>
              <a:buNone/>
            </a:pPr>
            <a:r>
              <a:rPr lang="en-US" sz="2000" b="1" smtClean="0">
                <a:latin typeface="Verdana" pitchFamily="34" charset="0"/>
                <a:ea typeface="Verdana" pitchFamily="34" charset="0"/>
                <a:cs typeface="Verdana" pitchFamily="34" charset="0"/>
              </a:rPr>
              <a:t>Dave: Toney did it.</a:t>
            </a:r>
          </a:p>
          <a:p>
            <a:pPr algn="just" eaLnBrk="1" hangingPunct="1">
              <a:buFont typeface="Arial" charset="0"/>
              <a:buNone/>
            </a:pPr>
            <a:r>
              <a:rPr lang="en-US" sz="2000" b="1" smtClean="0">
                <a:latin typeface="Verdana" pitchFamily="34" charset="0"/>
                <a:ea typeface="Verdana" pitchFamily="34" charset="0"/>
                <a:cs typeface="Verdana" pitchFamily="34" charset="0"/>
              </a:rPr>
              <a:t>George: I did not do it.</a:t>
            </a:r>
          </a:p>
          <a:p>
            <a:pPr algn="just" eaLnBrk="1" hangingPunct="1">
              <a:buFont typeface="Arial" charset="0"/>
              <a:buNone/>
            </a:pPr>
            <a:r>
              <a:rPr lang="en-US" sz="2000" b="1" smtClean="0">
                <a:latin typeface="Verdana" pitchFamily="34" charset="0"/>
                <a:ea typeface="Verdana" pitchFamily="34" charset="0"/>
                <a:cs typeface="Verdana" pitchFamily="34" charset="0"/>
              </a:rPr>
              <a:t>Toney: Dave lied when he said I did it.</a:t>
            </a:r>
          </a:p>
          <a:p>
            <a:pPr algn="just" eaLnBrk="1" hangingPunct="1">
              <a:buFont typeface="Arial" charset="0"/>
              <a:buNone/>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Arial" charset="0"/>
              <a:buNone/>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If one of these 4 statements is true, who was the guilty man?</a:t>
            </a:r>
          </a:p>
          <a:p>
            <a:pPr algn="just" eaLnBrk="1" hangingPunct="1">
              <a:buFont typeface="Arial" charset="0"/>
              <a:buNone/>
            </a:pPr>
            <a:endParaRPr lang="en-US" sz="2000" b="1" smtClean="0">
              <a:solidFill>
                <a:srgbClr val="FF0000"/>
              </a:solidFill>
              <a:latin typeface="Verdana" pitchFamily="34" charset="0"/>
              <a:ea typeface="Verdana" pitchFamily="34" charset="0"/>
              <a:cs typeface="Verdana" pitchFamily="34" charset="0"/>
            </a:endParaRPr>
          </a:p>
        </p:txBody>
      </p:sp>
      <p:pic>
        <p:nvPicPr>
          <p:cNvPr id="73734" name="Content Placeholder 9" descr="decision pic 1.jpg"/>
          <p:cNvPicPr>
            <a:picLocks noGrp="1" noChangeAspect="1"/>
          </p:cNvPicPr>
          <p:nvPr>
            <p:ph sz="half" idx="2"/>
          </p:nvPr>
        </p:nvPicPr>
        <p:blipFill>
          <a:blip r:embed="rId4" cstate="print"/>
          <a:srcRect l="27499" t="14464" r="32321" b="18034"/>
          <a:stretch>
            <a:fillRect/>
          </a:stretch>
        </p:blipFill>
        <p:spPr>
          <a:xfrm>
            <a:off x="6357938" y="2428875"/>
            <a:ext cx="2357437" cy="3000375"/>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475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74756"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STEP 5</a:t>
            </a:r>
          </a:p>
        </p:txBody>
      </p:sp>
      <p:sp>
        <p:nvSpPr>
          <p:cNvPr id="74757" name="Content Placeholder 9"/>
          <p:cNvSpPr>
            <a:spLocks noGrp="1"/>
          </p:cNvSpPr>
          <p:nvPr>
            <p:ph sz="half" idx="2"/>
          </p:nvPr>
        </p:nvSpPr>
        <p:spPr>
          <a:xfrm>
            <a:off x="4676775" y="1260475"/>
            <a:ext cx="4038600" cy="4525963"/>
          </a:xfrm>
        </p:spPr>
        <p:txBody>
          <a:bodyPr/>
          <a:lstStyle/>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r>
              <a:rPr lang="en-US" sz="2000" b="1" smtClean="0">
                <a:latin typeface="Verdana" pitchFamily="34" charset="0"/>
                <a:ea typeface="Verdana" pitchFamily="34" charset="0"/>
                <a:cs typeface="Verdana" pitchFamily="34" charset="0"/>
              </a:rPr>
              <a:t>	</a:t>
            </a:r>
            <a:r>
              <a:rPr lang="en-US" b="1" smtClean="0">
                <a:solidFill>
                  <a:srgbClr val="FF0000"/>
                </a:solidFill>
                <a:latin typeface="Verdana" pitchFamily="34" charset="0"/>
                <a:ea typeface="Verdana" pitchFamily="34" charset="0"/>
                <a:cs typeface="Verdana" pitchFamily="34" charset="0"/>
              </a:rPr>
              <a:t>SELECT</a:t>
            </a:r>
          </a:p>
          <a:p>
            <a:pPr eaLnBrk="1" hangingPunct="1">
              <a:buFont typeface="Arial" charset="0"/>
              <a:buNone/>
            </a:pPr>
            <a:r>
              <a:rPr lang="en-US" b="1" smtClean="0">
                <a:solidFill>
                  <a:srgbClr val="FF0000"/>
                </a:solidFill>
                <a:latin typeface="Verdana" pitchFamily="34" charset="0"/>
                <a:ea typeface="Verdana" pitchFamily="34" charset="0"/>
                <a:cs typeface="Verdana" pitchFamily="34" charset="0"/>
              </a:rPr>
              <a:t>	ALTERNATIVES</a:t>
            </a:r>
            <a:r>
              <a:rPr lang="en-IN" b="1" smtClean="0">
                <a:solidFill>
                  <a:srgbClr val="FF0000"/>
                </a:solidFill>
                <a:latin typeface="Verdana" pitchFamily="34" charset="0"/>
                <a:ea typeface="Verdana" pitchFamily="34" charset="0"/>
                <a:cs typeface="Verdana" pitchFamily="34" charset="0"/>
              </a:rPr>
              <a:t>/</a:t>
            </a:r>
          </a:p>
          <a:p>
            <a:pPr eaLnBrk="1" hangingPunct="1">
              <a:buFont typeface="Arial" charset="0"/>
              <a:buNone/>
            </a:pPr>
            <a:r>
              <a:rPr lang="en-US" b="1" smtClean="0">
                <a:solidFill>
                  <a:srgbClr val="FF0000"/>
                </a:solidFill>
                <a:latin typeface="Verdana" pitchFamily="34" charset="0"/>
                <a:ea typeface="Verdana" pitchFamily="34" charset="0"/>
                <a:cs typeface="Verdana" pitchFamily="34" charset="0"/>
              </a:rPr>
              <a:t>	DECISION MAKING</a:t>
            </a:r>
          </a:p>
        </p:txBody>
      </p:sp>
      <p:pic>
        <p:nvPicPr>
          <p:cNvPr id="74758" name="Content Placeholder 8" descr="ALT.jpg"/>
          <p:cNvPicPr>
            <a:picLocks noGrp="1" noChangeAspect="1"/>
          </p:cNvPicPr>
          <p:nvPr>
            <p:ph sz="half" idx="1"/>
          </p:nvPr>
        </p:nvPicPr>
        <p:blipFill>
          <a:blip r:embed="rId4" cstate="print"/>
          <a:srcRect t="14688" r="38637" b="27620"/>
          <a:stretch>
            <a:fillRect/>
          </a:stretch>
        </p:blipFill>
        <p:spPr>
          <a:xfrm>
            <a:off x="428625" y="1500188"/>
            <a:ext cx="3357563" cy="34290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577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829175"/>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Strategic Decision.</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Business Decision.</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Operational Decision</a:t>
            </a:r>
            <a:endParaRPr lang="en-IN" sz="2000" b="1" smtClean="0">
              <a:latin typeface="Verdana" pitchFamily="34" charset="0"/>
              <a:ea typeface="Verdana" pitchFamily="34" charset="0"/>
              <a:cs typeface="Verdana" pitchFamily="34" charset="0"/>
            </a:endParaRPr>
          </a:p>
        </p:txBody>
      </p:sp>
      <p:sp>
        <p:nvSpPr>
          <p:cNvPr id="75781"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TYPES</a:t>
            </a:r>
          </a:p>
        </p:txBody>
      </p:sp>
      <p:pic>
        <p:nvPicPr>
          <p:cNvPr id="75782" name="Picture 6" descr="leadership.jpg"/>
          <p:cNvPicPr>
            <a:picLocks noChangeAspect="1"/>
          </p:cNvPicPr>
          <p:nvPr/>
        </p:nvPicPr>
        <p:blipFill>
          <a:blip r:embed="rId4" cstate="print"/>
          <a:srcRect/>
          <a:stretch>
            <a:fillRect/>
          </a:stretch>
        </p:blipFill>
        <p:spPr bwMode="auto">
          <a:xfrm>
            <a:off x="5429250" y="1714500"/>
            <a:ext cx="2857500" cy="3643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Scale>
                                      <p:cBhvr>
                                        <p:cTn id="7"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3" end="3"/>
                                            </p:txEl>
                                          </p:spTgt>
                                        </p:tgtEl>
                                        <p:attrNameLst>
                                          <p:attrName>ppt_x</p:attrName>
                                          <p:attrName>ppt_y</p:attrName>
                                        </p:attrNameLst>
                                      </p:cBhvr>
                                    </p:animMotion>
                                    <p:animEffect transition="in" filter="fade">
                                      <p:cBhvr>
                                        <p:cTn id="9" dur="1000"/>
                                        <p:tgtEl>
                                          <p:spTgt spid="6">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Scale>
                                      <p:cBhvr>
                                        <p:cTn id="14"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5" end="5"/>
                                            </p:txEl>
                                          </p:spTgt>
                                        </p:tgtEl>
                                        <p:attrNameLst>
                                          <p:attrName>ppt_x</p:attrName>
                                          <p:attrName>ppt_y</p:attrName>
                                        </p:attrNameLst>
                                      </p:cBhvr>
                                    </p:animMotion>
                                    <p:animEffect transition="in" filter="fade">
                                      <p:cBhvr>
                                        <p:cTn id="16" dur="1000"/>
                                        <p:tgtEl>
                                          <p:spTgt spid="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Scale>
                                      <p:cBhvr>
                                        <p:cTn id="21"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7" end="7"/>
                                            </p:txEl>
                                          </p:spTgt>
                                        </p:tgtEl>
                                        <p:attrNameLst>
                                          <p:attrName>ppt_x</p:attrName>
                                          <p:attrName>ppt_y</p:attrName>
                                        </p:attrNameLst>
                                      </p:cBhvr>
                                    </p:animMotion>
                                    <p:animEffect transition="in" filter="fade">
                                      <p:cBhvr>
                                        <p:cTn id="23"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680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76804"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7</a:t>
            </a:r>
          </a:p>
        </p:txBody>
      </p:sp>
      <p:sp>
        <p:nvSpPr>
          <p:cNvPr id="76805" name="Content Placeholder 7"/>
          <p:cNvSpPr>
            <a:spLocks noGrp="1"/>
          </p:cNvSpPr>
          <p:nvPr>
            <p:ph sz="half" idx="1"/>
          </p:nvPr>
        </p:nvSpPr>
        <p:spPr>
          <a:xfrm>
            <a:off x="676275" y="1571625"/>
            <a:ext cx="4038600" cy="4143375"/>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List 3 personal decisions you’ve made in the last one or 2 years.</a:t>
            </a: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List 3 decisions you need to take in the next 1 year in your personal life.</a:t>
            </a: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Classify them into Strategic, Business &amp; Operational.</a:t>
            </a:r>
          </a:p>
        </p:txBody>
      </p:sp>
      <p:pic>
        <p:nvPicPr>
          <p:cNvPr id="76806" name="Content Placeholder 9" descr="decision pic 1.jpg"/>
          <p:cNvPicPr>
            <a:picLocks noGrp="1" noChangeAspect="1"/>
          </p:cNvPicPr>
          <p:nvPr>
            <p:ph sz="half" idx="2"/>
          </p:nvPr>
        </p:nvPicPr>
        <p:blipFill>
          <a:blip r:embed="rId4" cstate="print"/>
          <a:srcRect l="27499" t="14464" r="32321" b="18034"/>
          <a:stretch>
            <a:fillRect/>
          </a:stretch>
        </p:blipFill>
        <p:spPr>
          <a:xfrm>
            <a:off x="5072063" y="1500188"/>
            <a:ext cx="3714750" cy="400050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782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4543425" cy="4829175"/>
          </a:xfrm>
        </p:spPr>
        <p:txBody>
          <a:bodyPr/>
          <a:lstStyle/>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Decision making:</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The process of choosing a course of action for dealing with a problem or opportunity.</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p:txBody>
      </p:sp>
      <p:sp>
        <p:nvSpPr>
          <p:cNvPr id="77829"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How are decisions made in Organizations?</a:t>
            </a:r>
          </a:p>
        </p:txBody>
      </p:sp>
      <p:pic>
        <p:nvPicPr>
          <p:cNvPr id="77830" name="Picture 8" descr="pro3.bmp"/>
          <p:cNvPicPr>
            <a:picLocks noChangeAspect="1"/>
          </p:cNvPicPr>
          <p:nvPr/>
        </p:nvPicPr>
        <p:blipFill>
          <a:blip r:embed="rId4" cstate="print"/>
          <a:srcRect/>
          <a:stretch>
            <a:fillRect/>
          </a:stretch>
        </p:blipFill>
        <p:spPr bwMode="auto">
          <a:xfrm>
            <a:off x="5286375" y="2286000"/>
            <a:ext cx="3143250" cy="3500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Scale>
                                      <p:cBhvr>
                                        <p:cTn id="1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2" end="2"/>
                                            </p:txEl>
                                          </p:spTgt>
                                        </p:tgtEl>
                                        <p:attrNameLst>
                                          <p:attrName>ppt_x</p:attrName>
                                          <p:attrName>ppt_y</p:attrName>
                                        </p:attrNameLst>
                                      </p:cBhvr>
                                    </p:animMotion>
                                    <p:animEffect transition="in" filter="fade">
                                      <p:cBhvr>
                                        <p:cTn id="1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885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78852" name="Rectangle 3"/>
          <p:cNvSpPr>
            <a:spLocks noGrp="1" noChangeArrowheads="1"/>
          </p:cNvSpPr>
          <p:nvPr>
            <p:ph type="title"/>
          </p:nvPr>
        </p:nvSpPr>
        <p:spPr>
          <a:xfrm>
            <a:off x="0" y="274638"/>
            <a:ext cx="9144000" cy="1143000"/>
          </a:xfrm>
        </p:spPr>
        <p:txBody>
          <a:bodyPr/>
          <a:lstStyle/>
          <a:p>
            <a:pPr eaLnBrk="1" hangingPunct="1"/>
            <a:r>
              <a:rPr lang="en-US" sz="4000" b="1" smtClean="0">
                <a:solidFill>
                  <a:srgbClr val="0000CC"/>
                </a:solidFill>
                <a:latin typeface="Verdana" pitchFamily="34" charset="0"/>
              </a:rPr>
              <a:t>DECISION MAKING</a:t>
            </a:r>
          </a:p>
        </p:txBody>
      </p:sp>
      <p:sp>
        <p:nvSpPr>
          <p:cNvPr id="10" name="Content Placeholder 9"/>
          <p:cNvSpPr>
            <a:spLocks noGrp="1"/>
          </p:cNvSpPr>
          <p:nvPr>
            <p:ph sz="half" idx="2"/>
          </p:nvPr>
        </p:nvSpPr>
        <p:spPr>
          <a:xfrm>
            <a:off x="4429125" y="1428750"/>
            <a:ext cx="4038600" cy="4857750"/>
          </a:xfrm>
        </p:spPr>
        <p:txBody>
          <a:bodyPr rtlCol="0">
            <a:normAutofit lnSpcReduction="10000"/>
          </a:bodyPr>
          <a:lstStyle/>
          <a:p>
            <a:pPr lvl="1"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Environment</a:t>
            </a:r>
          </a:p>
          <a:p>
            <a:pPr lvl="1"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lvl="1"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Decision Making Models</a:t>
            </a:r>
          </a:p>
          <a:p>
            <a:pPr lvl="1"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lvl="1"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Decision Making Realities</a:t>
            </a:r>
          </a:p>
          <a:p>
            <a:pPr lvl="1"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lvl="1"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Authorities in Decision Making</a:t>
            </a:r>
          </a:p>
          <a:p>
            <a:pPr lvl="1"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lvl="1"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Influencing Factors in Decision Making</a:t>
            </a:r>
          </a:p>
          <a:p>
            <a:pPr lvl="1"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lvl="1"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7Cs</a:t>
            </a:r>
          </a:p>
          <a:p>
            <a:pPr lvl="1" eaLnBrk="1" fontAlgn="auto" hangingPunct="1">
              <a:spcAft>
                <a:spcPts val="0"/>
              </a:spcAft>
              <a:buFont typeface="Wingdings" pitchFamily="2" charset="2"/>
              <a:buChar char="Ø"/>
              <a:defRPr/>
            </a:pPr>
            <a:endParaRPr lang="en-IN" sz="2000" b="1" dirty="0">
              <a:latin typeface="Verdana" pitchFamily="34" charset="0"/>
              <a:ea typeface="Verdana" pitchFamily="34" charset="0"/>
              <a:cs typeface="Verdana" pitchFamily="34" charset="0"/>
            </a:endParaRPr>
          </a:p>
        </p:txBody>
      </p:sp>
      <p:pic>
        <p:nvPicPr>
          <p:cNvPr id="78854" name="Content Placeholder 13" descr="OfCl.jpg"/>
          <p:cNvPicPr>
            <a:picLocks noGrp="1" noChangeAspect="1"/>
          </p:cNvPicPr>
          <p:nvPr>
            <p:ph sz="half" idx="1"/>
          </p:nvPr>
        </p:nvPicPr>
        <p:blipFill>
          <a:blip r:embed="rId4" cstate="print"/>
          <a:srcRect/>
          <a:stretch>
            <a:fillRect/>
          </a:stretch>
        </p:blipFill>
        <p:spPr>
          <a:xfrm>
            <a:off x="714375" y="1214438"/>
            <a:ext cx="3357563" cy="44291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Bottom)">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Bottom)">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Bottom)">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Bottom)">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slide(fromBottom)">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slide(fromBottom)">
                                      <p:cBhvr>
                                        <p:cTn id="32"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7987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186738" cy="4829175"/>
          </a:xfrm>
        </p:spPr>
        <p:txBody>
          <a:bodyPr/>
          <a:lstStyle/>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Decision Environments Include:</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Certain environment</a:t>
            </a:r>
          </a:p>
          <a:p>
            <a:pPr algn="just" eaLnBrk="1" hangingPunct="1">
              <a:buFont typeface="Wingdings" pitchFamily="2" charset="2"/>
              <a:buChar char="§"/>
            </a:pPr>
            <a:r>
              <a:rPr lang="en-US" sz="2000" b="1" smtClean="0">
                <a:solidFill>
                  <a:srgbClr val="C00000"/>
                </a:solidFill>
                <a:latin typeface="Verdana" pitchFamily="34" charset="0"/>
                <a:ea typeface="Verdana" pitchFamily="34" charset="0"/>
                <a:cs typeface="Verdana" pitchFamily="34" charset="0"/>
              </a:rPr>
              <a:t>Exist when information is sufficient to predict the results of each alternative in advance of implementation.</a:t>
            </a:r>
          </a:p>
          <a:p>
            <a:pPr algn="just" eaLnBrk="1" hangingPunct="1">
              <a:buFont typeface="Wingdings" pitchFamily="2" charset="2"/>
              <a:buChar char="§"/>
            </a:pPr>
            <a:r>
              <a:rPr lang="en-US" sz="2000" b="1" smtClean="0">
                <a:solidFill>
                  <a:srgbClr val="C00000"/>
                </a:solidFill>
                <a:latin typeface="Verdana" pitchFamily="34" charset="0"/>
                <a:ea typeface="Verdana" pitchFamily="34" charset="0"/>
                <a:cs typeface="Verdana" pitchFamily="34" charset="0"/>
              </a:rPr>
              <a:t>Certainty is the ideal problem solving and decision making environment</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Risk environment</a:t>
            </a:r>
          </a:p>
          <a:p>
            <a:pPr algn="just" eaLnBrk="1" hangingPunct="1">
              <a:buFont typeface="Wingdings" pitchFamily="2" charset="2"/>
              <a:buChar char="§"/>
            </a:pPr>
            <a:r>
              <a:rPr lang="en-US" sz="2000" b="1" smtClean="0">
                <a:solidFill>
                  <a:srgbClr val="C00000"/>
                </a:solidFill>
                <a:latin typeface="Verdana" pitchFamily="34" charset="0"/>
                <a:ea typeface="Verdana" pitchFamily="34" charset="0"/>
                <a:cs typeface="Verdana" pitchFamily="34" charset="0"/>
              </a:rPr>
              <a:t>Exist when decision maker lack complete certainty regarding the outcome of various courses of action, but can assign probabilities of occurrence.</a:t>
            </a:r>
          </a:p>
          <a:p>
            <a:pPr algn="just" eaLnBrk="1" hangingPunct="1">
              <a:buFont typeface="Wingdings" pitchFamily="2" charset="2"/>
              <a:buChar char="§"/>
            </a:pPr>
            <a:r>
              <a:rPr lang="en-US" sz="2000" b="1" smtClean="0">
                <a:solidFill>
                  <a:srgbClr val="C00000"/>
                </a:solidFill>
                <a:latin typeface="Verdana" pitchFamily="34" charset="0"/>
                <a:ea typeface="Verdana" pitchFamily="34" charset="0"/>
                <a:cs typeface="Verdana" pitchFamily="34" charset="0"/>
              </a:rPr>
              <a:t>Probabilities can be assigned through objective statistical procedures or personal institution.</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p:txBody>
      </p:sp>
      <p:sp>
        <p:nvSpPr>
          <p:cNvPr id="79877"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How are decisions made in Organizations?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Scale>
                                      <p:cBhvr>
                                        <p:cTn id="14"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1" end="1"/>
                                            </p:txEl>
                                          </p:spTgt>
                                        </p:tgtEl>
                                        <p:attrNameLst>
                                          <p:attrName>ppt_x</p:attrName>
                                          <p:attrName>ppt_y</p:attrName>
                                        </p:attrNameLst>
                                      </p:cBhvr>
                                    </p:animMotion>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Scale>
                                      <p:cBhvr>
                                        <p:cTn id="21"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2" end="2"/>
                                            </p:txEl>
                                          </p:spTgt>
                                        </p:tgtEl>
                                        <p:attrNameLst>
                                          <p:attrName>ppt_x</p:attrName>
                                          <p:attrName>ppt_y</p:attrName>
                                        </p:attrNameLst>
                                      </p:cBhvr>
                                    </p:animMotion>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Scale>
                                      <p:cBhvr>
                                        <p:cTn id="28"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3" end="3"/>
                                            </p:txEl>
                                          </p:spTgt>
                                        </p:tgtEl>
                                        <p:attrNameLst>
                                          <p:attrName>ppt_x</p:attrName>
                                          <p:attrName>ppt_y</p:attrName>
                                        </p:attrNameLst>
                                      </p:cBhvr>
                                    </p:animMotion>
                                    <p:animEffect transition="in" filter="fade">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Scale>
                                      <p:cBhvr>
                                        <p:cTn id="35"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5" end="5"/>
                                            </p:txEl>
                                          </p:spTgt>
                                        </p:tgtEl>
                                        <p:attrNameLst>
                                          <p:attrName>ppt_x</p:attrName>
                                          <p:attrName>ppt_y</p:attrName>
                                        </p:attrNameLst>
                                      </p:cBhvr>
                                    </p:animMotion>
                                    <p:animEffect transition="in" filter="fade">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Scale>
                                      <p:cBhvr>
                                        <p:cTn id="42"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
                                            <p:txEl>
                                              <p:pRg st="6" end="6"/>
                                            </p:txEl>
                                          </p:spTgt>
                                        </p:tgtEl>
                                        <p:attrNameLst>
                                          <p:attrName>ppt_x</p:attrName>
                                          <p:attrName>ppt_y</p:attrName>
                                        </p:attrNameLst>
                                      </p:cBhvr>
                                    </p:animMotion>
                                    <p:animEffect transition="in" filter="fade">
                                      <p:cBhvr>
                                        <p:cTn id="44" dur="10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Scale>
                                      <p:cBhvr>
                                        <p:cTn id="49"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
                                            <p:txEl>
                                              <p:pRg st="7" end="7"/>
                                            </p:txEl>
                                          </p:spTgt>
                                        </p:tgtEl>
                                        <p:attrNameLst>
                                          <p:attrName>ppt_x</p:attrName>
                                          <p:attrName>ppt_y</p:attrName>
                                        </p:attrNameLst>
                                      </p:cBhvr>
                                    </p:animMotion>
                                    <p:animEffect transition="in" filter="fade">
                                      <p:cBhvr>
                                        <p:cTn id="51"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8089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186738" cy="4829175"/>
          </a:xfrm>
        </p:spPr>
        <p:txBody>
          <a:bodyPr/>
          <a:lstStyle/>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Decision Environments Include:</a:t>
            </a: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Uncertain environment</a:t>
            </a:r>
          </a:p>
          <a:p>
            <a:pPr algn="just" eaLnBrk="1" hangingPunct="1">
              <a:buFont typeface="Wingdings" pitchFamily="2" charset="2"/>
              <a:buChar char="Ø"/>
            </a:pPr>
            <a:r>
              <a:rPr lang="en-US" sz="2000" b="1" smtClean="0">
                <a:solidFill>
                  <a:srgbClr val="C00000"/>
                </a:solidFill>
                <a:latin typeface="Verdana" pitchFamily="34" charset="0"/>
                <a:ea typeface="Verdana" pitchFamily="34" charset="0"/>
                <a:cs typeface="Verdana" pitchFamily="34" charset="0"/>
              </a:rPr>
              <a:t>Exist when managers have so little information that they cannot even assign probabilities to various alternatives and possible outcomes.</a:t>
            </a:r>
          </a:p>
          <a:p>
            <a:pPr algn="just" eaLnBrk="1" hangingPunct="1">
              <a:buFont typeface="Wingdings" pitchFamily="2" charset="2"/>
              <a:buChar char="Ø"/>
            </a:pPr>
            <a:r>
              <a:rPr lang="en-US" sz="2000" b="1" smtClean="0">
                <a:solidFill>
                  <a:srgbClr val="C00000"/>
                </a:solidFill>
                <a:latin typeface="Verdana" pitchFamily="34" charset="0"/>
                <a:ea typeface="Verdana" pitchFamily="34" charset="0"/>
                <a:cs typeface="Verdana" pitchFamily="34" charset="0"/>
              </a:rPr>
              <a:t>Uncertainty forces decision makers to rely on individual and group creativity to success over the problem. </a:t>
            </a:r>
          </a:p>
          <a:p>
            <a:pPr algn="just" eaLnBrk="1" hangingPunct="1">
              <a:buFont typeface="Wingdings" pitchFamily="2" charset="2"/>
              <a:buChar char="Ø"/>
            </a:pPr>
            <a:r>
              <a:rPr lang="en-US" sz="2000" b="1" smtClean="0">
                <a:solidFill>
                  <a:srgbClr val="C00000"/>
                </a:solidFill>
                <a:latin typeface="Verdana" pitchFamily="34" charset="0"/>
                <a:ea typeface="Verdana" pitchFamily="34" charset="0"/>
                <a:cs typeface="Verdana" pitchFamily="34" charset="0"/>
              </a:rPr>
              <a:t>Also characterized by rapidly changing :</a:t>
            </a:r>
          </a:p>
          <a:p>
            <a:pPr lvl="1" algn="just" eaLnBrk="1" hangingPunct="1">
              <a:buFont typeface="Wingdings" pitchFamily="2" charset="2"/>
              <a:buChar char="§"/>
            </a:pPr>
            <a:r>
              <a:rPr lang="en-US" sz="2000" b="1" smtClean="0">
                <a:solidFill>
                  <a:srgbClr val="C00000"/>
                </a:solidFill>
                <a:latin typeface="Verdana" pitchFamily="34" charset="0"/>
                <a:ea typeface="Verdana" pitchFamily="34" charset="0"/>
                <a:cs typeface="Verdana" pitchFamily="34" charset="0"/>
              </a:rPr>
              <a:t>External Conditions </a:t>
            </a:r>
          </a:p>
          <a:p>
            <a:pPr lvl="1" algn="just" eaLnBrk="1" hangingPunct="1">
              <a:buFont typeface="Wingdings" pitchFamily="2" charset="2"/>
              <a:buChar char="§"/>
            </a:pPr>
            <a:r>
              <a:rPr lang="en-US" sz="2000" b="1" smtClean="0">
                <a:solidFill>
                  <a:srgbClr val="C00000"/>
                </a:solidFill>
                <a:latin typeface="Verdana" pitchFamily="34" charset="0"/>
                <a:ea typeface="Verdana" pitchFamily="34" charset="0"/>
                <a:cs typeface="Verdana" pitchFamily="34" charset="0"/>
              </a:rPr>
              <a:t>IT requirements</a:t>
            </a:r>
          </a:p>
          <a:p>
            <a:pPr lvl="1" algn="just" eaLnBrk="1" hangingPunct="1">
              <a:buFont typeface="Wingdings" pitchFamily="2" charset="2"/>
              <a:buChar char="§"/>
            </a:pPr>
            <a:r>
              <a:rPr lang="en-US" sz="2000" b="1" smtClean="0">
                <a:solidFill>
                  <a:srgbClr val="C00000"/>
                </a:solidFill>
                <a:latin typeface="Verdana" pitchFamily="34" charset="0"/>
                <a:ea typeface="Verdana" pitchFamily="34" charset="0"/>
                <a:cs typeface="Verdana" pitchFamily="34" charset="0"/>
              </a:rPr>
              <a:t>Personnel Influencing problem and choice definition.</a:t>
            </a:r>
          </a:p>
          <a:p>
            <a:pPr algn="just" eaLnBrk="1" hangingPunct="1">
              <a:buFont typeface="Wingdings" pitchFamily="2" charset="2"/>
              <a:buChar char="Ø"/>
            </a:pPr>
            <a:r>
              <a:rPr lang="en-US" sz="2000" b="1" smtClean="0">
                <a:solidFill>
                  <a:srgbClr val="C00000"/>
                </a:solidFill>
                <a:latin typeface="Verdana" pitchFamily="34" charset="0"/>
                <a:ea typeface="Verdana" pitchFamily="34" charset="0"/>
                <a:cs typeface="Verdana" pitchFamily="34" charset="0"/>
              </a:rPr>
              <a:t>These rapid changes are also called organized anarchy.</a:t>
            </a:r>
          </a:p>
          <a:p>
            <a:pPr lvl="1" algn="just" eaLnBrk="1" hangingPunct="1">
              <a:buFont typeface="Wingdings" pitchFamily="2" charset="2"/>
              <a:buChar char="Ø"/>
            </a:pPr>
            <a:endParaRPr lang="en-US" sz="1600" b="1" smtClean="0">
              <a:solidFill>
                <a:srgbClr val="C00000"/>
              </a:solidFill>
              <a:latin typeface="Verdana" pitchFamily="34" charset="0"/>
              <a:ea typeface="Verdana" pitchFamily="34" charset="0"/>
              <a:cs typeface="Verdana" pitchFamily="34" charset="0"/>
            </a:endParaRPr>
          </a:p>
        </p:txBody>
      </p:sp>
      <p:sp>
        <p:nvSpPr>
          <p:cNvPr id="80901"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How are decisions made in Organizations?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Scale>
                                      <p:cBhvr>
                                        <p:cTn id="14"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1" end="1"/>
                                            </p:txEl>
                                          </p:spTgt>
                                        </p:tgtEl>
                                        <p:attrNameLst>
                                          <p:attrName>ppt_x</p:attrName>
                                          <p:attrName>ppt_y</p:attrName>
                                        </p:attrNameLst>
                                      </p:cBhvr>
                                    </p:animMotion>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Scale>
                                      <p:cBhvr>
                                        <p:cTn id="21"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2" end="2"/>
                                            </p:txEl>
                                          </p:spTgt>
                                        </p:tgtEl>
                                        <p:attrNameLst>
                                          <p:attrName>ppt_x</p:attrName>
                                          <p:attrName>ppt_y</p:attrName>
                                        </p:attrNameLst>
                                      </p:cBhvr>
                                    </p:animMotion>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Scale>
                                      <p:cBhvr>
                                        <p:cTn id="28"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xEl>
                                              <p:pRg st="3" end="3"/>
                                            </p:txEl>
                                          </p:spTgt>
                                        </p:tgtEl>
                                        <p:attrNameLst>
                                          <p:attrName>ppt_x</p:attrName>
                                          <p:attrName>ppt_y</p:attrName>
                                        </p:attrNameLst>
                                      </p:cBhvr>
                                    </p:animMotion>
                                    <p:animEffect transition="in" filter="fade">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Scale>
                                      <p:cBhvr>
                                        <p:cTn id="35"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xEl>
                                              <p:pRg st="4" end="4"/>
                                            </p:txEl>
                                          </p:spTgt>
                                        </p:tgtEl>
                                        <p:attrNameLst>
                                          <p:attrName>ppt_x</p:attrName>
                                          <p:attrName>ppt_y</p:attrName>
                                        </p:attrNameLst>
                                      </p:cBhvr>
                                    </p:animMotion>
                                    <p:animEffect transition="in" filter="fade">
                                      <p:cBhvr>
                                        <p:cTn id="37" dur="1000"/>
                                        <p:tgtEl>
                                          <p:spTgt spid="6">
                                            <p:txEl>
                                              <p:pRg st="4" end="4"/>
                                            </p:txEl>
                                          </p:spTgt>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Scale>
                                      <p:cBhvr>
                                        <p:cTn id="40"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6">
                                            <p:txEl>
                                              <p:pRg st="5" end="5"/>
                                            </p:txEl>
                                          </p:spTgt>
                                        </p:tgtEl>
                                        <p:attrNameLst>
                                          <p:attrName>ppt_x</p:attrName>
                                          <p:attrName>ppt_y</p:attrName>
                                        </p:attrNameLst>
                                      </p:cBhvr>
                                    </p:animMotion>
                                    <p:animEffect transition="in" filter="fade">
                                      <p:cBhvr>
                                        <p:cTn id="42" dur="1000"/>
                                        <p:tgtEl>
                                          <p:spTgt spid="6">
                                            <p:txEl>
                                              <p:pRg st="5" end="5"/>
                                            </p:txEl>
                                          </p:spTgt>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Scale>
                                      <p:cBhvr>
                                        <p:cTn id="45"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6">
                                            <p:txEl>
                                              <p:pRg st="6" end="6"/>
                                            </p:txEl>
                                          </p:spTgt>
                                        </p:tgtEl>
                                        <p:attrNameLst>
                                          <p:attrName>ppt_x</p:attrName>
                                          <p:attrName>ppt_y</p:attrName>
                                        </p:attrNameLst>
                                      </p:cBhvr>
                                    </p:animMotion>
                                    <p:animEffect transition="in" filter="fade">
                                      <p:cBhvr>
                                        <p:cTn id="47" dur="1000"/>
                                        <p:tgtEl>
                                          <p:spTgt spid="6">
                                            <p:txEl>
                                              <p:pRg st="6" end="6"/>
                                            </p:txEl>
                                          </p:spTgt>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Scale>
                                      <p:cBhvr>
                                        <p:cTn id="50"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txEl>
                                              <p:pRg st="7" end="7"/>
                                            </p:txEl>
                                          </p:spTgt>
                                        </p:tgtEl>
                                        <p:attrNameLst>
                                          <p:attrName>ppt_x</p:attrName>
                                          <p:attrName>ppt_y</p:attrName>
                                        </p:attrNameLst>
                                      </p:cBhvr>
                                    </p:animMotion>
                                    <p:animEffect transition="in" filter="fade">
                                      <p:cBhvr>
                                        <p:cTn id="52" dur="10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Scale>
                                      <p:cBhvr>
                                        <p:cTn id="57"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6">
                                            <p:txEl>
                                              <p:pRg st="8" end="8"/>
                                            </p:txEl>
                                          </p:spTgt>
                                        </p:tgtEl>
                                        <p:attrNameLst>
                                          <p:attrName>ppt_x</p:attrName>
                                          <p:attrName>ppt_y</p:attrName>
                                        </p:attrNameLst>
                                      </p:cBhvr>
                                    </p:animMotion>
                                    <p:animEffect transition="in" filter="fade">
                                      <p:cBhvr>
                                        <p:cTn id="59"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819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8196" name="Content Placeholder 5"/>
          <p:cNvSpPr>
            <a:spLocks noGrp="1"/>
          </p:cNvSpPr>
          <p:nvPr>
            <p:ph idx="1"/>
          </p:nvPr>
        </p:nvSpPr>
        <p:spPr>
          <a:xfrm>
            <a:off x="271463" y="1600200"/>
            <a:ext cx="8229600" cy="4525963"/>
          </a:xfrm>
        </p:spPr>
        <p:txBody>
          <a:bodyPr/>
          <a:lstStyle/>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Something is a problem if:</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ü"/>
            </a:pPr>
            <a:r>
              <a:rPr lang="en-US" sz="2000" b="1" smtClean="0">
                <a:latin typeface="Verdana" pitchFamily="34" charset="0"/>
                <a:ea typeface="Verdana" pitchFamily="34" charset="0"/>
                <a:cs typeface="Verdana" pitchFamily="34" charset="0"/>
              </a:rPr>
              <a:t>It makes you </a:t>
            </a:r>
            <a:r>
              <a:rPr lang="en-US" sz="2000" b="1" smtClean="0">
                <a:solidFill>
                  <a:srgbClr val="FF0000"/>
                </a:solidFill>
                <a:latin typeface="Verdana" pitchFamily="34" charset="0"/>
                <a:ea typeface="Verdana" pitchFamily="34" charset="0"/>
                <a:cs typeface="Verdana" pitchFamily="34" charset="0"/>
              </a:rPr>
              <a:t>LATE</a:t>
            </a:r>
          </a:p>
          <a:p>
            <a:pPr lvl="1" algn="just" eaLnBrk="1" hangingPunct="1">
              <a:buFont typeface="Wingdings" pitchFamily="2" charset="2"/>
              <a:buChar char="ü"/>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ü"/>
            </a:pPr>
            <a:r>
              <a:rPr lang="en-US" sz="2000" b="1" smtClean="0">
                <a:latin typeface="Verdana" pitchFamily="34" charset="0"/>
                <a:ea typeface="Verdana" pitchFamily="34" charset="0"/>
                <a:cs typeface="Verdana" pitchFamily="34" charset="0"/>
              </a:rPr>
              <a:t>It increases </a:t>
            </a:r>
            <a:r>
              <a:rPr lang="en-US" sz="2000" b="1" smtClean="0">
                <a:solidFill>
                  <a:srgbClr val="FF0000"/>
                </a:solidFill>
                <a:latin typeface="Verdana" pitchFamily="34" charset="0"/>
                <a:ea typeface="Verdana" pitchFamily="34" charset="0"/>
                <a:cs typeface="Verdana" pitchFamily="34" charset="0"/>
              </a:rPr>
              <a:t>COST</a:t>
            </a:r>
          </a:p>
          <a:p>
            <a:pPr lvl="1" algn="just" eaLnBrk="1" hangingPunct="1">
              <a:buFont typeface="Wingdings" pitchFamily="2" charset="2"/>
              <a:buChar char="ü"/>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ü"/>
            </a:pPr>
            <a:r>
              <a:rPr lang="en-US" sz="2000" b="1" smtClean="0">
                <a:latin typeface="Verdana" pitchFamily="34" charset="0"/>
                <a:ea typeface="Verdana" pitchFamily="34" charset="0"/>
                <a:cs typeface="Verdana" pitchFamily="34" charset="0"/>
              </a:rPr>
              <a:t>It degrades </a:t>
            </a:r>
            <a:r>
              <a:rPr lang="en-US" sz="2000" b="1" smtClean="0">
                <a:solidFill>
                  <a:srgbClr val="FF0000"/>
                </a:solidFill>
                <a:latin typeface="Verdana" pitchFamily="34" charset="0"/>
                <a:ea typeface="Verdana" pitchFamily="34" charset="0"/>
                <a:cs typeface="Verdana" pitchFamily="34" charset="0"/>
              </a:rPr>
              <a:t>PERFORMANCE</a:t>
            </a:r>
            <a:endParaRPr lang="en-IN" sz="2000" b="1" smtClean="0">
              <a:solidFill>
                <a:srgbClr val="FF0000"/>
              </a:solidFill>
              <a:latin typeface="Verdana" pitchFamily="34" charset="0"/>
              <a:ea typeface="Verdana" pitchFamily="34" charset="0"/>
              <a:cs typeface="Verdana" pitchFamily="34" charset="0"/>
            </a:endParaRPr>
          </a:p>
        </p:txBody>
      </p:sp>
      <p:sp>
        <p:nvSpPr>
          <p:cNvPr id="8197"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Triple Constraint Principle</a:t>
            </a:r>
          </a:p>
        </p:txBody>
      </p:sp>
      <p:graphicFrame>
        <p:nvGraphicFramePr>
          <p:cNvPr id="10" name="Diagram 9"/>
          <p:cNvGraphicFramePr/>
          <p:nvPr/>
        </p:nvGraphicFramePr>
        <p:xfrm>
          <a:off x="4714876" y="1214422"/>
          <a:ext cx="4143404" cy="4786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14.jpg"/>
          <p:cNvPicPr>
            <a:picLocks noChangeAspect="1"/>
          </p:cNvPicPr>
          <p:nvPr/>
        </p:nvPicPr>
        <p:blipFill>
          <a:blip r:embed="rId2" cstate="print">
            <a:lum bright="16000" contrast="-28000"/>
          </a:blip>
          <a:srcRect/>
          <a:stretch>
            <a:fillRect/>
          </a:stretch>
        </p:blipFill>
        <p:spPr bwMode="auto">
          <a:xfrm>
            <a:off x="0" y="0"/>
            <a:ext cx="9144000" cy="6858000"/>
          </a:xfrm>
          <a:prstGeom prst="rect">
            <a:avLst/>
          </a:prstGeom>
          <a:noFill/>
          <a:ln w="9525">
            <a:noFill/>
            <a:miter lim="800000"/>
            <a:headEnd/>
            <a:tailEnd/>
          </a:ln>
        </p:spPr>
      </p:pic>
      <p:pic>
        <p:nvPicPr>
          <p:cNvPr id="8192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81924" name="Rectangle 5"/>
          <p:cNvSpPr>
            <a:spLocks noGrp="1" noChangeArrowheads="1"/>
          </p:cNvSpPr>
          <p:nvPr>
            <p:ph type="ctrTitle"/>
          </p:nvPr>
        </p:nvSpPr>
        <p:spPr>
          <a:xfrm>
            <a:off x="685800" y="2667000"/>
            <a:ext cx="7772400" cy="1470025"/>
          </a:xfrm>
        </p:spPr>
        <p:txBody>
          <a:bodyPr/>
          <a:lstStyle/>
          <a:p>
            <a:pPr eaLnBrk="1" hangingPunct="1"/>
            <a:r>
              <a:rPr lang="en-US" sz="4000" b="1" u="sng" smtClean="0">
                <a:latin typeface="Verdana" pitchFamily="34" charset="0"/>
              </a:rPr>
              <a:t>DECISION MAKING MODELS</a:t>
            </a:r>
          </a:p>
        </p:txBody>
      </p:sp>
      <p:sp>
        <p:nvSpPr>
          <p:cNvPr id="81925" name="Rectangle 6"/>
          <p:cNvSpPr>
            <a:spLocks noGrp="1" noChangeArrowheads="1"/>
          </p:cNvSpPr>
          <p:nvPr>
            <p:ph type="subTitle" idx="1"/>
          </p:nvPr>
        </p:nvSpPr>
        <p:spPr>
          <a:xfrm>
            <a:off x="4038600" y="5410200"/>
            <a:ext cx="6400800" cy="685800"/>
          </a:xfrm>
        </p:spPr>
        <p:txBody>
          <a:bodyPr/>
          <a:lstStyle/>
          <a:p>
            <a:pPr eaLnBrk="1" hangingPunct="1"/>
            <a:r>
              <a:rPr lang="en-US" sz="3600" b="1" smtClean="0">
                <a:solidFill>
                  <a:schemeClr val="tx1"/>
                </a:solidFill>
                <a:latin typeface="Verdana" pitchFamily="34" charset="0"/>
              </a:rPr>
              <a:t>Session – 4</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8294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82948" name="Content Placeholder 5"/>
          <p:cNvSpPr>
            <a:spLocks noGrp="1"/>
          </p:cNvSpPr>
          <p:nvPr>
            <p:ph idx="1"/>
          </p:nvPr>
        </p:nvSpPr>
        <p:spPr/>
        <p:txBody>
          <a:bodyPr/>
          <a:lstStyle/>
          <a:p>
            <a:pPr eaLnBrk="1" hangingPunct="1">
              <a:buFont typeface="Arial" charset="0"/>
              <a:buNone/>
            </a:pPr>
            <a:r>
              <a:rPr lang="en-US" sz="2000" b="1" smtClean="0">
                <a:latin typeface="Verdana" pitchFamily="34" charset="0"/>
                <a:ea typeface="Verdana" pitchFamily="34" charset="0"/>
                <a:cs typeface="Verdana" pitchFamily="34" charset="0"/>
              </a:rPr>
              <a:t>	</a:t>
            </a: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r>
              <a:rPr lang="en-US" sz="2000" b="1" smtClean="0">
                <a:latin typeface="Verdana" pitchFamily="34" charset="0"/>
                <a:ea typeface="Verdana" pitchFamily="34" charset="0"/>
                <a:cs typeface="Verdana" pitchFamily="34" charset="0"/>
              </a:rPr>
              <a:t>Classical Decision Theory.</a:t>
            </a: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r>
              <a:rPr lang="en-US" sz="2000" b="1" smtClean="0">
                <a:latin typeface="Verdana" pitchFamily="34" charset="0"/>
                <a:ea typeface="Verdana" pitchFamily="34" charset="0"/>
                <a:cs typeface="Verdana" pitchFamily="34" charset="0"/>
              </a:rPr>
              <a:t>Behavioral Decision Theory.</a:t>
            </a:r>
          </a:p>
          <a:p>
            <a:pPr eaLnBrk="1" hangingPunct="1">
              <a:buFont typeface="Wingdings" pitchFamily="2" charset="2"/>
              <a:buChar char="Ø"/>
            </a:pPr>
            <a:endParaRPr lang="en-IN" sz="2000" smtClean="0"/>
          </a:p>
        </p:txBody>
      </p:sp>
      <p:sp>
        <p:nvSpPr>
          <p:cNvPr id="82949" name="Rectangle 3"/>
          <p:cNvSpPr>
            <a:spLocks noGrp="1" noChangeArrowheads="1"/>
          </p:cNvSpPr>
          <p:nvPr>
            <p:ph type="title"/>
          </p:nvPr>
        </p:nvSpPr>
        <p:spPr/>
        <p:txBody>
          <a:bodyPr/>
          <a:lstStyle/>
          <a:p>
            <a:pPr eaLnBrk="1" hangingPunct="1"/>
            <a:r>
              <a:rPr lang="en-US" sz="4000" b="1" smtClean="0">
                <a:solidFill>
                  <a:srgbClr val="0000CC"/>
                </a:solidFill>
                <a:latin typeface="Verdana" pitchFamily="34" charset="0"/>
              </a:rPr>
              <a:t> DECISION THEORY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8397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Classical Decision Theory:</a:t>
            </a:r>
          </a:p>
          <a:p>
            <a:pPr algn="just" eaLnBrk="1" hangingPunct="1">
              <a:buFont typeface="Arial" charset="0"/>
              <a:buNone/>
            </a:pPr>
            <a:r>
              <a:rPr lang="en-US" sz="2000" b="1" smtClean="0">
                <a:latin typeface="Verdana" pitchFamily="34" charset="0"/>
                <a:ea typeface="Verdana" pitchFamily="34" charset="0"/>
                <a:cs typeface="Verdana" pitchFamily="34" charset="0"/>
              </a:rPr>
              <a:t>	</a:t>
            </a:r>
            <a:r>
              <a:rPr lang="en-US" sz="2000" b="1" smtClean="0">
                <a:solidFill>
                  <a:srgbClr val="0000FF"/>
                </a:solidFill>
                <a:latin typeface="Verdana" pitchFamily="34" charset="0"/>
                <a:ea typeface="Verdana" pitchFamily="34" charset="0"/>
                <a:cs typeface="Verdana" pitchFamily="34" charset="0"/>
              </a:rPr>
              <a:t>Views the decision maker as acting in a world of complete certainty.</a:t>
            </a:r>
          </a:p>
          <a:p>
            <a:pPr algn="just" eaLnBrk="1" hangingPunct="1">
              <a:buFont typeface="Arial" charset="0"/>
              <a:buNone/>
            </a:pPr>
            <a:endParaRPr lang="en-US" sz="2000" b="1" smtClean="0">
              <a:solidFill>
                <a:srgbClr val="0000FF"/>
              </a:solidFill>
              <a:latin typeface="Verdana" pitchFamily="34" charset="0"/>
              <a:ea typeface="Verdana" pitchFamily="34" charset="0"/>
              <a:cs typeface="Verdana" pitchFamily="34" charset="0"/>
            </a:endParaRPr>
          </a:p>
          <a:p>
            <a:pPr algn="just" eaLnBrk="1" hangingPunct="1">
              <a:buFont typeface="Arial" charset="0"/>
              <a:buNone/>
            </a:pPr>
            <a:endParaRPr lang="en-US" sz="2000" b="1" smtClean="0">
              <a:solidFill>
                <a:srgbClr val="0000FF"/>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Behavioral Decision Theory:</a:t>
            </a:r>
          </a:p>
          <a:p>
            <a:pPr algn="just" eaLnBrk="1" hangingPunct="1">
              <a:buFont typeface="Arial" charset="0"/>
              <a:buNone/>
            </a:pPr>
            <a:r>
              <a:rPr lang="en-US" sz="2000" b="1" smtClean="0">
                <a:latin typeface="Verdana" pitchFamily="34" charset="0"/>
                <a:ea typeface="Verdana" pitchFamily="34" charset="0"/>
                <a:cs typeface="Verdana" pitchFamily="34" charset="0"/>
              </a:rPr>
              <a:t>	</a:t>
            </a:r>
            <a:r>
              <a:rPr lang="en-US" sz="2000" b="1" smtClean="0">
                <a:solidFill>
                  <a:srgbClr val="0000FF"/>
                </a:solidFill>
                <a:latin typeface="Verdana" pitchFamily="34" charset="0"/>
                <a:ea typeface="Verdana" pitchFamily="34" charset="0"/>
                <a:cs typeface="Verdana" pitchFamily="34" charset="0"/>
              </a:rPr>
              <a:t>Accepts a world with bounded rationality and views the decision maker as acting only in terms of what he/she perceives about a given situation</a:t>
            </a:r>
            <a:endParaRPr lang="en-IN" sz="2000" b="1" smtClean="0">
              <a:latin typeface="Verdana" pitchFamily="34" charset="0"/>
              <a:ea typeface="Verdana" pitchFamily="34" charset="0"/>
              <a:cs typeface="Verdana" pitchFamily="34" charset="0"/>
            </a:endParaRPr>
          </a:p>
        </p:txBody>
      </p:sp>
      <p:sp>
        <p:nvSpPr>
          <p:cNvPr id="83973"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What are the useful decision making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Bottom)">
                                      <p:cBhvr>
                                        <p:cTn id="7" dur="500"/>
                                        <p:tgtEl>
                                          <p:spTgt spid="6">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slide(fromBottom)">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slide(fromBottom)">
                                      <p:cBhvr>
                                        <p:cTn id="15" dur="500"/>
                                        <p:tgtEl>
                                          <p:spTgt spid="6">
                                            <p:txEl>
                                              <p:pRg st="5" end="5"/>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slide(fromBottom)">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8499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829175"/>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Classical Decision Theory:</a:t>
            </a:r>
          </a:p>
          <a:p>
            <a:pPr algn="just" eaLnBrk="1" hangingPunct="1">
              <a:buFont typeface="Arial" charset="0"/>
              <a:buNone/>
            </a:pPr>
            <a:r>
              <a:rPr lang="en-US" sz="2000" b="1" smtClean="0">
                <a:latin typeface="Verdana" pitchFamily="34" charset="0"/>
                <a:ea typeface="Verdana" pitchFamily="34" charset="0"/>
                <a:cs typeface="Verdana" pitchFamily="34" charset="0"/>
              </a:rPr>
              <a:t>	</a:t>
            </a:r>
          </a:p>
          <a:p>
            <a:pPr algn="just" eaLnBrk="1" hangingPunct="1">
              <a:buFont typeface="Arial" charset="0"/>
              <a:buNone/>
            </a:pPr>
            <a:r>
              <a:rPr lang="en-US" sz="2000" b="1" smtClean="0">
                <a:solidFill>
                  <a:srgbClr val="C00000"/>
                </a:solidFill>
                <a:latin typeface="Verdana" pitchFamily="34" charset="0"/>
                <a:ea typeface="Verdana" pitchFamily="34" charset="0"/>
                <a:cs typeface="Verdana" pitchFamily="34" charset="0"/>
              </a:rPr>
              <a:t>	The Classical Decision Maker:</a:t>
            </a:r>
          </a:p>
          <a:p>
            <a:pPr algn="just" eaLnBrk="1" hangingPunct="1">
              <a:buFont typeface="Arial" charset="0"/>
              <a:buNone/>
            </a:pPr>
            <a:endParaRPr lang="en-US" sz="2000" b="1" smtClean="0">
              <a:solidFill>
                <a:srgbClr val="C00000"/>
              </a:solidFill>
              <a:latin typeface="Verdana" pitchFamily="34" charset="0"/>
              <a:ea typeface="Verdana" pitchFamily="34" charset="0"/>
              <a:cs typeface="Verdana" pitchFamily="34" charset="0"/>
            </a:endParaRPr>
          </a:p>
          <a:p>
            <a:pPr lvl="1" algn="just" eaLnBrk="1" hangingPunct="1">
              <a:buFont typeface="Wingdings" pitchFamily="2" charset="2"/>
              <a:buChar char="ü"/>
            </a:pPr>
            <a:r>
              <a:rPr lang="en-US" sz="2000" b="1" smtClean="0">
                <a:solidFill>
                  <a:srgbClr val="0000FF"/>
                </a:solidFill>
                <a:latin typeface="Verdana" pitchFamily="34" charset="0"/>
                <a:ea typeface="Verdana" pitchFamily="34" charset="0"/>
                <a:cs typeface="Verdana" pitchFamily="34" charset="0"/>
              </a:rPr>
              <a:t>Faces a clearly defined problem.</a:t>
            </a:r>
          </a:p>
          <a:p>
            <a:pPr lvl="1" algn="just" eaLnBrk="1" hangingPunct="1">
              <a:buFont typeface="Wingdings" pitchFamily="2" charset="2"/>
              <a:buChar char="ü"/>
            </a:pPr>
            <a:r>
              <a:rPr lang="en-US" sz="2000" b="1" smtClean="0">
                <a:solidFill>
                  <a:srgbClr val="0000FF"/>
                </a:solidFill>
                <a:latin typeface="Verdana" pitchFamily="34" charset="0"/>
                <a:ea typeface="Verdana" pitchFamily="34" charset="0"/>
                <a:cs typeface="Verdana" pitchFamily="34" charset="0"/>
              </a:rPr>
              <a:t>Knows all possible action alternatives and their consequences.</a:t>
            </a:r>
          </a:p>
          <a:p>
            <a:pPr lvl="1" algn="just" eaLnBrk="1" hangingPunct="1">
              <a:buFont typeface="Wingdings" pitchFamily="2" charset="2"/>
              <a:buChar char="ü"/>
            </a:pPr>
            <a:r>
              <a:rPr lang="en-US" sz="2000" b="1" smtClean="0">
                <a:solidFill>
                  <a:srgbClr val="0000FF"/>
                </a:solidFill>
                <a:latin typeface="Verdana" pitchFamily="34" charset="0"/>
                <a:ea typeface="Verdana" pitchFamily="34" charset="0"/>
                <a:cs typeface="Verdana" pitchFamily="34" charset="0"/>
              </a:rPr>
              <a:t>Chooses the optimum alternative.</a:t>
            </a:r>
          </a:p>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	</a:t>
            </a:r>
          </a:p>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	</a:t>
            </a:r>
            <a:r>
              <a:rPr lang="en-US" sz="2000" b="1" smtClean="0">
                <a:solidFill>
                  <a:srgbClr val="C00000"/>
                </a:solidFill>
                <a:latin typeface="Verdana" pitchFamily="34" charset="0"/>
                <a:ea typeface="Verdana" pitchFamily="34" charset="0"/>
                <a:cs typeface="Verdana" pitchFamily="34" charset="0"/>
              </a:rPr>
              <a:t>It is often used as a model of how Managers should make decisions:</a:t>
            </a:r>
          </a:p>
        </p:txBody>
      </p:sp>
      <p:sp>
        <p:nvSpPr>
          <p:cNvPr id="84997"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The Classical Decision Making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Scale>
                                      <p:cBhvr>
                                        <p:cTn id="14"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3" end="3"/>
                                            </p:txEl>
                                          </p:spTgt>
                                        </p:tgtEl>
                                        <p:attrNameLst>
                                          <p:attrName>ppt_x</p:attrName>
                                          <p:attrName>ppt_y</p:attrName>
                                        </p:attrNameLst>
                                      </p:cBhvr>
                                    </p:animMotion>
                                    <p:animEffect transition="in" filter="fade">
                                      <p:cBhvr>
                                        <p:cTn id="16" dur="1000"/>
                                        <p:tgtEl>
                                          <p:spTgt spid="6">
                                            <p:txEl>
                                              <p:pRg st="3" end="3"/>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Scale>
                                      <p:cBhvr>
                                        <p:cTn id="19"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xEl>
                                              <p:pRg st="5" end="5"/>
                                            </p:txEl>
                                          </p:spTgt>
                                        </p:tgtEl>
                                        <p:attrNameLst>
                                          <p:attrName>ppt_x</p:attrName>
                                          <p:attrName>ppt_y</p:attrName>
                                        </p:attrNameLst>
                                      </p:cBhvr>
                                    </p:animMotion>
                                    <p:animEffect transition="in" filter="fade">
                                      <p:cBhvr>
                                        <p:cTn id="21" dur="1000"/>
                                        <p:tgtEl>
                                          <p:spTgt spid="6">
                                            <p:txEl>
                                              <p:pRg st="5" end="5"/>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Scale>
                                      <p:cBhvr>
                                        <p:cTn id="24"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xEl>
                                              <p:pRg st="6" end="6"/>
                                            </p:txEl>
                                          </p:spTgt>
                                        </p:tgtEl>
                                        <p:attrNameLst>
                                          <p:attrName>ppt_x</p:attrName>
                                          <p:attrName>ppt_y</p:attrName>
                                        </p:attrNameLst>
                                      </p:cBhvr>
                                    </p:animMotion>
                                    <p:animEffect transition="in" filter="fade">
                                      <p:cBhvr>
                                        <p:cTn id="26" dur="1000"/>
                                        <p:tgtEl>
                                          <p:spTgt spid="6">
                                            <p:txEl>
                                              <p:pRg st="6" end="6"/>
                                            </p:tx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Scale>
                                      <p:cBhvr>
                                        <p:cTn id="29"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xEl>
                                              <p:pRg st="7" end="7"/>
                                            </p:txEl>
                                          </p:spTgt>
                                        </p:tgtEl>
                                        <p:attrNameLst>
                                          <p:attrName>ppt_x</p:attrName>
                                          <p:attrName>ppt_y</p:attrName>
                                        </p:attrNameLst>
                                      </p:cBhvr>
                                    </p:animMotion>
                                    <p:animEffect transition="in" filter="fade">
                                      <p:cBhvr>
                                        <p:cTn id="31" dur="1000"/>
                                        <p:tgtEl>
                                          <p:spTgt spid="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Scale>
                                      <p:cBhvr>
                                        <p:cTn id="36"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
                                            <p:txEl>
                                              <p:pRg st="9" end="9"/>
                                            </p:txEl>
                                          </p:spTgt>
                                        </p:tgtEl>
                                        <p:attrNameLst>
                                          <p:attrName>ppt_x</p:attrName>
                                          <p:attrName>ppt_y</p:attrName>
                                        </p:attrNameLst>
                                      </p:cBhvr>
                                    </p:animMotion>
                                    <p:animEffect transition="in" filter="fade">
                                      <p:cBhvr>
                                        <p:cTn id="38"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8601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8229600" cy="4829175"/>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Behavioral Decision Theory:</a:t>
            </a:r>
          </a:p>
          <a:p>
            <a:pPr algn="just" eaLnBrk="1" hangingPunct="1">
              <a:buFont typeface="Arial" charset="0"/>
              <a:buNone/>
            </a:pPr>
            <a:r>
              <a:rPr lang="en-US" sz="2000" b="1" smtClean="0">
                <a:latin typeface="Verdana" pitchFamily="34" charset="0"/>
                <a:ea typeface="Verdana" pitchFamily="34" charset="0"/>
                <a:cs typeface="Verdana" pitchFamily="34" charset="0"/>
              </a:rPr>
              <a:t>	</a:t>
            </a:r>
          </a:p>
          <a:p>
            <a:pPr algn="just" eaLnBrk="1" hangingPunct="1">
              <a:buFont typeface="Arial" charset="0"/>
              <a:buNone/>
            </a:pPr>
            <a:r>
              <a:rPr lang="en-US" sz="2000" b="1" smtClean="0">
                <a:solidFill>
                  <a:srgbClr val="C00000"/>
                </a:solidFill>
                <a:latin typeface="Verdana" pitchFamily="34" charset="0"/>
                <a:ea typeface="Verdana" pitchFamily="34" charset="0"/>
                <a:cs typeface="Verdana" pitchFamily="34" charset="0"/>
              </a:rPr>
              <a:t>	Recognizes that human beings operate with:</a:t>
            </a:r>
          </a:p>
          <a:p>
            <a:pPr lvl="1" algn="just" eaLnBrk="1" hangingPunct="1">
              <a:buFont typeface="Wingdings" pitchFamily="2" charset="2"/>
              <a:buChar char="ü"/>
            </a:pPr>
            <a:r>
              <a:rPr lang="en-US" sz="2000" b="1" smtClean="0">
                <a:solidFill>
                  <a:srgbClr val="0000FF"/>
                </a:solidFill>
                <a:latin typeface="Verdana" pitchFamily="34" charset="0"/>
                <a:ea typeface="Verdana" pitchFamily="34" charset="0"/>
                <a:cs typeface="Verdana" pitchFamily="34" charset="0"/>
              </a:rPr>
              <a:t>Cognitive Limitations.</a:t>
            </a:r>
          </a:p>
          <a:p>
            <a:pPr lvl="1" algn="just" eaLnBrk="1" hangingPunct="1">
              <a:buFont typeface="Wingdings" pitchFamily="2" charset="2"/>
              <a:buChar char="ü"/>
            </a:pPr>
            <a:r>
              <a:rPr lang="en-US" sz="2000" b="1" smtClean="0">
                <a:solidFill>
                  <a:srgbClr val="0000FF"/>
                </a:solidFill>
                <a:latin typeface="Verdana" pitchFamily="34" charset="0"/>
                <a:ea typeface="Verdana" pitchFamily="34" charset="0"/>
                <a:cs typeface="Verdana" pitchFamily="34" charset="0"/>
              </a:rPr>
              <a:t>Bounded Rationality.</a:t>
            </a:r>
          </a:p>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	</a:t>
            </a:r>
          </a:p>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	</a:t>
            </a:r>
            <a:r>
              <a:rPr lang="en-US" sz="2000" b="1" smtClean="0">
                <a:solidFill>
                  <a:srgbClr val="C00000"/>
                </a:solidFill>
                <a:latin typeface="Verdana" pitchFamily="34" charset="0"/>
                <a:ea typeface="Verdana" pitchFamily="34" charset="0"/>
                <a:cs typeface="Verdana" pitchFamily="34" charset="0"/>
              </a:rPr>
              <a:t>The Behavioral Decision maker:</a:t>
            </a:r>
          </a:p>
          <a:p>
            <a:pPr lvl="1" algn="just" eaLnBrk="1" hangingPunct="1">
              <a:buFont typeface="Wingdings" pitchFamily="2" charset="2"/>
              <a:buChar char="ü"/>
            </a:pPr>
            <a:r>
              <a:rPr lang="en-US" sz="2000" b="1" smtClean="0">
                <a:solidFill>
                  <a:srgbClr val="0000FF"/>
                </a:solidFill>
                <a:latin typeface="Verdana" pitchFamily="34" charset="0"/>
                <a:ea typeface="Verdana" pitchFamily="34" charset="0"/>
                <a:cs typeface="Verdana" pitchFamily="34" charset="0"/>
              </a:rPr>
              <a:t>Faces a problem that is not clearly defined.</a:t>
            </a:r>
          </a:p>
          <a:p>
            <a:pPr lvl="1" algn="just" eaLnBrk="1" hangingPunct="1">
              <a:buFont typeface="Wingdings" pitchFamily="2" charset="2"/>
              <a:buChar char="ü"/>
            </a:pPr>
            <a:r>
              <a:rPr lang="en-US" sz="2000" b="1" smtClean="0">
                <a:solidFill>
                  <a:srgbClr val="0000FF"/>
                </a:solidFill>
                <a:latin typeface="Verdana" pitchFamily="34" charset="0"/>
                <a:ea typeface="Verdana" pitchFamily="34" charset="0"/>
                <a:cs typeface="Verdana" pitchFamily="34" charset="0"/>
              </a:rPr>
              <a:t>Has limited knowledge of possible action alternatives and their consequences.</a:t>
            </a:r>
          </a:p>
          <a:p>
            <a:pPr lvl="1" algn="just" eaLnBrk="1" hangingPunct="1">
              <a:buFont typeface="Wingdings" pitchFamily="2" charset="2"/>
              <a:buChar char="ü"/>
            </a:pPr>
            <a:r>
              <a:rPr lang="en-US" sz="2000" b="1" smtClean="0">
                <a:solidFill>
                  <a:srgbClr val="0000FF"/>
                </a:solidFill>
                <a:latin typeface="Verdana" pitchFamily="34" charset="0"/>
                <a:ea typeface="Verdana" pitchFamily="34" charset="0"/>
                <a:cs typeface="Verdana" pitchFamily="34" charset="0"/>
              </a:rPr>
              <a:t>Chooses a satisfactory alternative.</a:t>
            </a:r>
          </a:p>
        </p:txBody>
      </p:sp>
      <p:sp>
        <p:nvSpPr>
          <p:cNvPr id="86021"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The Behavioral Decision Making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Scale>
                                      <p:cBhvr>
                                        <p:cTn id="7"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1" end="1"/>
                                            </p:txEl>
                                          </p:spTgt>
                                        </p:tgtEl>
                                        <p:attrNameLst>
                                          <p:attrName>ppt_x</p:attrName>
                                          <p:attrName>ppt_y</p:attrName>
                                        </p:attrNameLst>
                                      </p:cBhvr>
                                    </p:animMotion>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Scale>
                                      <p:cBhvr>
                                        <p:cTn id="1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2" end="2"/>
                                            </p:txEl>
                                          </p:spTgt>
                                        </p:tgtEl>
                                        <p:attrNameLst>
                                          <p:attrName>ppt_x</p:attrName>
                                          <p:attrName>ppt_y</p:attrName>
                                        </p:attrNameLst>
                                      </p:cBhvr>
                                    </p:animMotion>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Scale>
                                      <p:cBhvr>
                                        <p:cTn id="21"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3" end="3"/>
                                            </p:txEl>
                                          </p:spTgt>
                                        </p:tgtEl>
                                        <p:attrNameLst>
                                          <p:attrName>ppt_x</p:attrName>
                                          <p:attrName>ppt_y</p:attrName>
                                        </p:attrNameLst>
                                      </p:cBhvr>
                                    </p:animMotion>
                                    <p:animEffect transition="in" filter="fade">
                                      <p:cBhvr>
                                        <p:cTn id="23" dur="1000"/>
                                        <p:tgtEl>
                                          <p:spTgt spid="6">
                                            <p:txEl>
                                              <p:pRg st="3" end="3"/>
                                            </p:txEl>
                                          </p:spTgt>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Scale>
                                      <p:cBhvr>
                                        <p:cTn id="26"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xEl>
                                              <p:pRg st="4" end="4"/>
                                            </p:txEl>
                                          </p:spTgt>
                                        </p:tgtEl>
                                        <p:attrNameLst>
                                          <p:attrName>ppt_x</p:attrName>
                                          <p:attrName>ppt_y</p:attrName>
                                        </p:attrNameLst>
                                      </p:cBhvr>
                                    </p:animMotion>
                                    <p:animEffect transition="in" filter="fade">
                                      <p:cBhvr>
                                        <p:cTn id="28" dur="1000"/>
                                        <p:tgtEl>
                                          <p:spTgt spid="6">
                                            <p:txEl>
                                              <p:pRg st="4" end="4"/>
                                            </p:txEl>
                                          </p:spTgt>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Scale>
                                      <p:cBhvr>
                                        <p:cTn id="31" dur="1000" decel="50000" fill="hold">
                                          <p:stCondLst>
                                            <p:cond delay="0"/>
                                          </p:stCondLst>
                                        </p:cTn>
                                        <p:tgtEl>
                                          <p:spTgt spid="6">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txEl>
                                              <p:pRg st="5" end="5"/>
                                            </p:txEl>
                                          </p:spTgt>
                                        </p:tgtEl>
                                        <p:attrNameLst>
                                          <p:attrName>ppt_x</p:attrName>
                                          <p:attrName>ppt_y</p:attrName>
                                        </p:attrNameLst>
                                      </p:cBhvr>
                                    </p:animMotion>
                                    <p:animEffect transition="in" filter="fade">
                                      <p:cBhvr>
                                        <p:cTn id="33" dur="10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Scale>
                                      <p:cBhvr>
                                        <p:cTn id="38"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
                                            <p:txEl>
                                              <p:pRg st="6" end="6"/>
                                            </p:txEl>
                                          </p:spTgt>
                                        </p:tgtEl>
                                        <p:attrNameLst>
                                          <p:attrName>ppt_x</p:attrName>
                                          <p:attrName>ppt_y</p:attrName>
                                        </p:attrNameLst>
                                      </p:cBhvr>
                                    </p:animMotion>
                                    <p:animEffect transition="in" filter="fade">
                                      <p:cBhvr>
                                        <p:cTn id="40" dur="10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Scale>
                                      <p:cBhvr>
                                        <p:cTn id="45" dur="1000" decel="50000" fill="hold">
                                          <p:stCondLst>
                                            <p:cond delay="0"/>
                                          </p:stCondLst>
                                        </p:cTn>
                                        <p:tgtEl>
                                          <p:spTgt spid="6">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6">
                                            <p:txEl>
                                              <p:pRg st="7" end="7"/>
                                            </p:txEl>
                                          </p:spTgt>
                                        </p:tgtEl>
                                        <p:attrNameLst>
                                          <p:attrName>ppt_x</p:attrName>
                                          <p:attrName>ppt_y</p:attrName>
                                        </p:attrNameLst>
                                      </p:cBhvr>
                                    </p:animMotion>
                                    <p:animEffect transition="in" filter="fade">
                                      <p:cBhvr>
                                        <p:cTn id="47" dur="1000"/>
                                        <p:tgtEl>
                                          <p:spTgt spid="6">
                                            <p:txEl>
                                              <p:pRg st="7" end="7"/>
                                            </p:txEl>
                                          </p:spTgt>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6">
                                            <p:txEl>
                                              <p:pRg st="8" end="8"/>
                                            </p:txEl>
                                          </p:spTgt>
                                        </p:tgtEl>
                                        <p:attrNameLst>
                                          <p:attrName>style.visibility</p:attrName>
                                        </p:attrNameLst>
                                      </p:cBhvr>
                                      <p:to>
                                        <p:strVal val="visible"/>
                                      </p:to>
                                    </p:set>
                                    <p:animScale>
                                      <p:cBhvr>
                                        <p:cTn id="50" dur="1000" decel="50000" fill="hold">
                                          <p:stCondLst>
                                            <p:cond delay="0"/>
                                          </p:stCondLst>
                                        </p:cTn>
                                        <p:tgtEl>
                                          <p:spTgt spid="6">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txEl>
                                              <p:pRg st="8" end="8"/>
                                            </p:txEl>
                                          </p:spTgt>
                                        </p:tgtEl>
                                        <p:attrNameLst>
                                          <p:attrName>ppt_x</p:attrName>
                                          <p:attrName>ppt_y</p:attrName>
                                        </p:attrNameLst>
                                      </p:cBhvr>
                                    </p:animMotion>
                                    <p:animEffect transition="in" filter="fade">
                                      <p:cBhvr>
                                        <p:cTn id="52" dur="1000"/>
                                        <p:tgtEl>
                                          <p:spTgt spid="6">
                                            <p:txEl>
                                              <p:pRg st="8" end="8"/>
                                            </p:txEl>
                                          </p:spTgt>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Scale>
                                      <p:cBhvr>
                                        <p:cTn id="55" dur="1000" decel="50000" fill="hold">
                                          <p:stCondLst>
                                            <p:cond delay="0"/>
                                          </p:stCondLst>
                                        </p:cTn>
                                        <p:tgtEl>
                                          <p:spTgt spid="6">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
                                            <p:txEl>
                                              <p:pRg st="9" end="9"/>
                                            </p:txEl>
                                          </p:spTgt>
                                        </p:tgtEl>
                                        <p:attrNameLst>
                                          <p:attrName>ppt_x</p:attrName>
                                          <p:attrName>ppt_y</p:attrName>
                                        </p:attrNameLst>
                                      </p:cBhvr>
                                    </p:animMotion>
                                    <p:animEffect transition="in" filter="fade">
                                      <p:cBhvr>
                                        <p:cTn id="57" dur="1000"/>
                                        <p:tgtEl>
                                          <p:spTgt spid="6">
                                            <p:txEl>
                                              <p:pRg st="9" end="9"/>
                                            </p:txEl>
                                          </p:spTgt>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6">
                                            <p:txEl>
                                              <p:pRg st="10" end="10"/>
                                            </p:txEl>
                                          </p:spTgt>
                                        </p:tgtEl>
                                        <p:attrNameLst>
                                          <p:attrName>style.visibility</p:attrName>
                                        </p:attrNameLst>
                                      </p:cBhvr>
                                      <p:to>
                                        <p:strVal val="visible"/>
                                      </p:to>
                                    </p:set>
                                    <p:animScale>
                                      <p:cBhvr>
                                        <p:cTn id="60" dur="1000" decel="50000" fill="hold">
                                          <p:stCondLst>
                                            <p:cond delay="0"/>
                                          </p:stCondLst>
                                        </p:cTn>
                                        <p:tgtEl>
                                          <p:spTgt spid="6">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6">
                                            <p:txEl>
                                              <p:pRg st="10" end="10"/>
                                            </p:txEl>
                                          </p:spTgt>
                                        </p:tgtEl>
                                        <p:attrNameLst>
                                          <p:attrName>ppt_x</p:attrName>
                                          <p:attrName>ppt_y</p:attrName>
                                        </p:attrNameLst>
                                      </p:cBhvr>
                                    </p:animMotion>
                                    <p:animEffect transition="in" filter="fade">
                                      <p:cBhvr>
                                        <p:cTn id="62"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8704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Classical Decision Theory:</a:t>
            </a:r>
          </a:p>
          <a:p>
            <a:pPr algn="just" eaLnBrk="1" hangingPunct="1">
              <a:buFont typeface="Arial" charset="0"/>
              <a:buNone/>
            </a:pPr>
            <a:r>
              <a:rPr lang="en-US" sz="2000" b="1" smtClean="0">
                <a:latin typeface="Verdana" pitchFamily="34" charset="0"/>
                <a:ea typeface="Verdana" pitchFamily="34" charset="0"/>
                <a:cs typeface="Verdana" pitchFamily="34" charset="0"/>
              </a:rPr>
              <a:t>	</a:t>
            </a:r>
            <a:r>
              <a:rPr lang="en-US" sz="2000" b="1" smtClean="0">
                <a:solidFill>
                  <a:srgbClr val="0000FF"/>
                </a:solidFill>
                <a:latin typeface="Verdana" pitchFamily="34" charset="0"/>
                <a:ea typeface="Verdana" pitchFamily="34" charset="0"/>
                <a:cs typeface="Verdana" pitchFamily="34" charset="0"/>
              </a:rPr>
              <a:t>May not fit well in a chaotic world.</a:t>
            </a:r>
          </a:p>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	Can be used towards the bottom of many firms, even most high-tech firms.</a:t>
            </a:r>
          </a:p>
          <a:p>
            <a:pPr algn="just" eaLnBrk="1" hangingPunct="1">
              <a:buFont typeface="Arial" charset="0"/>
              <a:buNone/>
            </a:pPr>
            <a:endParaRPr lang="en-US" sz="2000" b="1" smtClean="0">
              <a:solidFill>
                <a:srgbClr val="0000FF"/>
              </a:solidFill>
              <a:latin typeface="Verdana" pitchFamily="34" charset="0"/>
              <a:ea typeface="Verdana" pitchFamily="34" charset="0"/>
              <a:cs typeface="Verdana" pitchFamily="34" charset="0"/>
            </a:endParaRPr>
          </a:p>
          <a:p>
            <a:pPr algn="just" eaLnBrk="1" hangingPunct="1">
              <a:buFont typeface="Arial" charset="0"/>
              <a:buNone/>
            </a:pPr>
            <a:endParaRPr lang="en-US" sz="2000" b="1" smtClean="0">
              <a:solidFill>
                <a:srgbClr val="0000FF"/>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Behavioral Decision Theory:</a:t>
            </a:r>
          </a:p>
          <a:p>
            <a:pPr algn="just" eaLnBrk="1" hangingPunct="1">
              <a:buFont typeface="Arial" charset="0"/>
              <a:buNone/>
            </a:pPr>
            <a:r>
              <a:rPr lang="en-US" sz="2000" b="1" smtClean="0">
                <a:latin typeface="Verdana" pitchFamily="34" charset="0"/>
                <a:ea typeface="Verdana" pitchFamily="34" charset="0"/>
                <a:cs typeface="Verdana" pitchFamily="34" charset="0"/>
              </a:rPr>
              <a:t>	</a:t>
            </a:r>
            <a:r>
              <a:rPr lang="en-US" sz="2000" b="1" smtClean="0">
                <a:solidFill>
                  <a:srgbClr val="0000FF"/>
                </a:solidFill>
                <a:latin typeface="Verdana" pitchFamily="34" charset="0"/>
                <a:ea typeface="Verdana" pitchFamily="34" charset="0"/>
                <a:cs typeface="Verdana" pitchFamily="34" charset="0"/>
              </a:rPr>
              <a:t>Fits with a chaotic world of uncertain conditions and limited information.</a:t>
            </a:r>
          </a:p>
          <a:p>
            <a:pPr algn="just" eaLnBrk="1" hangingPunct="1">
              <a:buFont typeface="Arial" charset="0"/>
              <a:buNone/>
            </a:pPr>
            <a:r>
              <a:rPr lang="en-US" sz="2000" b="1" smtClean="0">
                <a:solidFill>
                  <a:srgbClr val="0000FF"/>
                </a:solidFill>
                <a:latin typeface="Verdana" pitchFamily="34" charset="0"/>
                <a:ea typeface="Verdana" pitchFamily="34" charset="0"/>
                <a:cs typeface="Verdana" pitchFamily="34" charset="0"/>
              </a:rPr>
              <a:t>	Encourages satisfying decision making.</a:t>
            </a:r>
            <a:endParaRPr lang="en-IN" sz="2000" b="1" smtClean="0">
              <a:latin typeface="Verdana" pitchFamily="34" charset="0"/>
              <a:ea typeface="Verdana" pitchFamily="34" charset="0"/>
              <a:cs typeface="Verdana" pitchFamily="34" charset="0"/>
            </a:endParaRPr>
          </a:p>
        </p:txBody>
      </p:sp>
      <p:sp>
        <p:nvSpPr>
          <p:cNvPr id="87045"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What are the useful decision making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Bottom)">
                                      <p:cBhvr>
                                        <p:cTn id="7" dur="500"/>
                                        <p:tgtEl>
                                          <p:spTgt spid="6">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slide(fromBottom)">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slide(fromBottom)">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slide(fromBottom)">
                                      <p:cBhvr>
                                        <p:cTn id="20" dur="500"/>
                                        <p:tgtEl>
                                          <p:spTgt spid="6">
                                            <p:txEl>
                                              <p:pRg st="6" end="6"/>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slide(fromBottom)">
                                      <p:cBhvr>
                                        <p:cTn id="23" dur="500"/>
                                        <p:tgtEl>
                                          <p:spTgt spid="6">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slide(fromBottom)">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14.jpg"/>
          <p:cNvPicPr>
            <a:picLocks noChangeAspect="1"/>
          </p:cNvPicPr>
          <p:nvPr/>
        </p:nvPicPr>
        <p:blipFill>
          <a:blip r:embed="rId2" cstate="print">
            <a:lum bright="16000" contrast="-28000"/>
          </a:blip>
          <a:srcRect/>
          <a:stretch>
            <a:fillRect/>
          </a:stretch>
        </p:blipFill>
        <p:spPr bwMode="auto">
          <a:xfrm>
            <a:off x="0" y="0"/>
            <a:ext cx="9144000" cy="6858000"/>
          </a:xfrm>
          <a:prstGeom prst="rect">
            <a:avLst/>
          </a:prstGeom>
          <a:noFill/>
          <a:ln w="9525">
            <a:noFill/>
            <a:miter lim="800000"/>
            <a:headEnd/>
            <a:tailEnd/>
          </a:ln>
        </p:spPr>
      </p:pic>
      <p:pic>
        <p:nvPicPr>
          <p:cNvPr id="8806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88068" name="Rectangle 5"/>
          <p:cNvSpPr>
            <a:spLocks noGrp="1" noChangeArrowheads="1"/>
          </p:cNvSpPr>
          <p:nvPr>
            <p:ph type="ctrTitle"/>
          </p:nvPr>
        </p:nvSpPr>
        <p:spPr>
          <a:xfrm>
            <a:off x="685800" y="2667000"/>
            <a:ext cx="7772400" cy="1470025"/>
          </a:xfrm>
        </p:spPr>
        <p:txBody>
          <a:bodyPr/>
          <a:lstStyle/>
          <a:p>
            <a:pPr eaLnBrk="1" hangingPunct="1"/>
            <a:r>
              <a:rPr lang="en-US" sz="4000" b="1" u="sng" smtClean="0">
                <a:latin typeface="Verdana" pitchFamily="34" charset="0"/>
              </a:rPr>
              <a:t>DECISION MAKING REALITIES</a:t>
            </a:r>
          </a:p>
        </p:txBody>
      </p:sp>
      <p:sp>
        <p:nvSpPr>
          <p:cNvPr id="88069" name="Rectangle 6"/>
          <p:cNvSpPr>
            <a:spLocks noGrp="1" noChangeArrowheads="1"/>
          </p:cNvSpPr>
          <p:nvPr>
            <p:ph type="subTitle" idx="1"/>
          </p:nvPr>
        </p:nvSpPr>
        <p:spPr>
          <a:xfrm>
            <a:off x="4038600" y="5410200"/>
            <a:ext cx="6400800" cy="685800"/>
          </a:xfrm>
        </p:spPr>
        <p:txBody>
          <a:bodyPr/>
          <a:lstStyle/>
          <a:p>
            <a:pPr eaLnBrk="1" hangingPunct="1"/>
            <a:r>
              <a:rPr lang="en-US" sz="3600" b="1" smtClean="0">
                <a:solidFill>
                  <a:schemeClr val="tx1"/>
                </a:solidFill>
                <a:latin typeface="Verdana" pitchFamily="34" charset="0"/>
              </a:rPr>
              <a:t>Session – 5</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8909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214438"/>
            <a:ext cx="8229600" cy="5572125"/>
          </a:xfrm>
        </p:spPr>
        <p:txBody>
          <a:bodyPr rtlCol="0">
            <a:normAutofit lnSpcReduction="10000"/>
          </a:bodyPr>
          <a:lstStyle/>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Most decision making in organizations goes beyond step-by-step rational choice.</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Most decision making in organizations falls some where between the highly rational and the highly chaotic.</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Decisions must be made under risk &amp; uncertainty.</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Decisions must be made to solve non-routine problems.</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Decisions must be made under time pressures and information limitations.</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Decisions should be ethical.</a:t>
            </a:r>
            <a:endParaRPr lang="en-IN" sz="2000" b="1" dirty="0">
              <a:latin typeface="Verdana" pitchFamily="34" charset="0"/>
              <a:ea typeface="Verdana" pitchFamily="34" charset="0"/>
              <a:cs typeface="Verdana" pitchFamily="34" charset="0"/>
            </a:endParaRPr>
          </a:p>
        </p:txBody>
      </p:sp>
      <p:sp>
        <p:nvSpPr>
          <p:cNvPr id="89093" name="Rectangle 3"/>
          <p:cNvSpPr>
            <a:spLocks noGrp="1" noChangeArrowheads="1"/>
          </p:cNvSpPr>
          <p:nvPr>
            <p:ph type="title"/>
          </p:nvPr>
        </p:nvSpPr>
        <p:spPr>
          <a:xfrm>
            <a:off x="457200" y="0"/>
            <a:ext cx="8229600" cy="1143000"/>
          </a:xfrm>
        </p:spPr>
        <p:txBody>
          <a:bodyPr/>
          <a:lstStyle/>
          <a:p>
            <a:pPr eaLnBrk="1" hangingPunct="1"/>
            <a:r>
              <a:rPr lang="en-US" sz="4000" b="1" smtClean="0">
                <a:solidFill>
                  <a:srgbClr val="FF0000"/>
                </a:solidFill>
                <a:latin typeface="Verdana" pitchFamily="34" charset="0"/>
              </a:rPr>
              <a:t>Decision Making Realities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011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90116" name="Content Placeholder 5"/>
          <p:cNvSpPr>
            <a:spLocks noGrp="1"/>
          </p:cNvSpPr>
          <p:nvPr>
            <p:ph idx="1"/>
          </p:nvPr>
        </p:nvSpPr>
        <p:spPr>
          <a:xfrm>
            <a:off x="457200" y="1500188"/>
            <a:ext cx="8229600" cy="5000625"/>
          </a:xfrm>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Intuition:</a:t>
            </a:r>
          </a:p>
          <a:p>
            <a:pPr lvl="1" algn="just" eaLnBrk="1" hangingPunct="1">
              <a:buFont typeface="Wingdings" pitchFamily="2" charset="2"/>
              <a:buChar char="§"/>
            </a:pPr>
            <a:r>
              <a:rPr lang="en-US" sz="2000" b="1" smtClean="0">
                <a:latin typeface="Verdana" pitchFamily="34" charset="0"/>
                <a:ea typeface="Verdana" pitchFamily="34" charset="0"/>
                <a:cs typeface="Verdana" pitchFamily="34" charset="0"/>
              </a:rPr>
              <a:t>The ability to know or recognize quickly and readily the possibilities of a given situation.</a:t>
            </a:r>
          </a:p>
          <a:p>
            <a:pPr lvl="1" algn="just" eaLnBrk="1" hangingPunct="1">
              <a:buFont typeface="Wingdings" pitchFamily="2" charset="2"/>
              <a:buChar char="§"/>
            </a:pPr>
            <a:r>
              <a:rPr lang="en-US" sz="2000" b="1" smtClean="0">
                <a:latin typeface="Verdana" pitchFamily="34" charset="0"/>
                <a:ea typeface="Verdana" pitchFamily="34" charset="0"/>
                <a:cs typeface="Verdana" pitchFamily="34" charset="0"/>
              </a:rPr>
              <a:t>A key element of decision making under risk and uncertainty.</a:t>
            </a:r>
          </a:p>
          <a:p>
            <a:pPr lvl="1"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0000FF"/>
                </a:solidFill>
                <a:latin typeface="Verdana" pitchFamily="34" charset="0"/>
                <a:ea typeface="Verdana" pitchFamily="34" charset="0"/>
                <a:cs typeface="Verdana" pitchFamily="34" charset="0"/>
              </a:rPr>
              <a:t>Judgment:</a:t>
            </a:r>
          </a:p>
          <a:p>
            <a:pPr lvl="1" algn="just" eaLnBrk="1" hangingPunct="1">
              <a:buFont typeface="Wingdings" pitchFamily="2" charset="2"/>
              <a:buChar char="§"/>
            </a:pPr>
            <a:r>
              <a:rPr lang="en-US" sz="2000" b="1" smtClean="0">
                <a:latin typeface="Verdana" pitchFamily="34" charset="0"/>
                <a:ea typeface="Verdana" pitchFamily="34" charset="0"/>
                <a:cs typeface="Verdana" pitchFamily="34" charset="0"/>
              </a:rPr>
              <a:t>Simplifying strategies or “Rule of Thumb” used to make decisions.</a:t>
            </a:r>
          </a:p>
          <a:p>
            <a:pPr lvl="1" algn="just" eaLnBrk="1" hangingPunct="1">
              <a:buFont typeface="Wingdings" pitchFamily="2" charset="2"/>
              <a:buChar char="§"/>
            </a:pPr>
            <a:r>
              <a:rPr lang="en-US" sz="2000" b="1" smtClean="0">
                <a:latin typeface="Verdana" pitchFamily="34" charset="0"/>
                <a:ea typeface="Verdana" pitchFamily="34" charset="0"/>
                <a:cs typeface="Verdana" pitchFamily="34" charset="0"/>
              </a:rPr>
              <a:t>Makes it easier to deal with uncertainty and limited information.</a:t>
            </a:r>
          </a:p>
          <a:p>
            <a:pPr lvl="1" algn="just" eaLnBrk="1" hangingPunct="1">
              <a:buFont typeface="Wingdings" pitchFamily="2" charset="2"/>
              <a:buChar char="§"/>
            </a:pPr>
            <a:r>
              <a:rPr lang="en-US" sz="2000" b="1" smtClean="0">
                <a:latin typeface="Verdana" pitchFamily="34" charset="0"/>
                <a:ea typeface="Verdana" pitchFamily="34" charset="0"/>
                <a:cs typeface="Verdana" pitchFamily="34" charset="0"/>
              </a:rPr>
              <a:t>Can lead to systematic, error free and quality decisions. </a:t>
            </a:r>
          </a:p>
        </p:txBody>
      </p:sp>
      <p:sp>
        <p:nvSpPr>
          <p:cNvPr id="90117" name="Rectangle 3"/>
          <p:cNvSpPr>
            <a:spLocks noGrp="1" noChangeArrowheads="1"/>
          </p:cNvSpPr>
          <p:nvPr>
            <p:ph type="title"/>
          </p:nvPr>
        </p:nvSpPr>
        <p:spPr>
          <a:xfrm>
            <a:off x="-285750" y="274638"/>
            <a:ext cx="9786938" cy="1143000"/>
          </a:xfrm>
        </p:spPr>
        <p:txBody>
          <a:bodyPr/>
          <a:lstStyle/>
          <a:p>
            <a:pPr eaLnBrk="1" hangingPunct="1"/>
            <a:r>
              <a:rPr lang="en-US" sz="3800" b="1" smtClean="0">
                <a:solidFill>
                  <a:srgbClr val="FF0000"/>
                </a:solidFill>
                <a:latin typeface="Verdana" pitchFamily="34" charset="0"/>
              </a:rPr>
              <a:t>Intuition, Judgment &amp; Creativity affect Decision Making</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113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91140"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8</a:t>
            </a:r>
          </a:p>
        </p:txBody>
      </p:sp>
      <p:sp>
        <p:nvSpPr>
          <p:cNvPr id="91141" name="Content Placeholder 7"/>
          <p:cNvSpPr>
            <a:spLocks noGrp="1"/>
          </p:cNvSpPr>
          <p:nvPr>
            <p:ph sz="half" idx="1"/>
          </p:nvPr>
        </p:nvSpPr>
        <p:spPr>
          <a:xfrm>
            <a:off x="676275" y="1571625"/>
            <a:ext cx="5253038" cy="4214813"/>
          </a:xfrm>
        </p:spPr>
        <p:txBody>
          <a:bodyPr/>
          <a:lstStyle/>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Imagine that you are driving across country to an important meeting that will start in an hour’s time, along a route you have travelled several times before.  You are thirty miles from your destination and the road is clear ahead of you.  You see a signpost pointing up to a narrow side road that you have not noticed on earlier journeys.  It indicates 20 miles to your destination.</a:t>
            </a:r>
          </a:p>
        </p:txBody>
      </p:sp>
      <p:pic>
        <p:nvPicPr>
          <p:cNvPr id="91142" name="Content Placeholder 9" descr="decision pic 1.jpg"/>
          <p:cNvPicPr>
            <a:picLocks noGrp="1" noChangeAspect="1"/>
          </p:cNvPicPr>
          <p:nvPr>
            <p:ph sz="half" idx="2"/>
          </p:nvPr>
        </p:nvPicPr>
        <p:blipFill>
          <a:blip r:embed="rId4" cstate="print"/>
          <a:srcRect l="27499" t="14464" r="32321" b="18034"/>
          <a:stretch>
            <a:fillRect/>
          </a:stretch>
        </p:blipFill>
        <p:spPr>
          <a:xfrm>
            <a:off x="6215063" y="1500188"/>
            <a:ext cx="2571750" cy="40005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21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9220" name="Content Placeholder 5"/>
          <p:cNvSpPr>
            <a:spLocks noGrp="1"/>
          </p:cNvSpPr>
          <p:nvPr>
            <p:ph idx="1"/>
          </p:nvPr>
        </p:nvSpPr>
        <p:spPr>
          <a:xfrm>
            <a:off x="428625" y="1000125"/>
            <a:ext cx="8229600" cy="4714875"/>
          </a:xfrm>
        </p:spPr>
        <p:txBody>
          <a:bodyPr/>
          <a:lstStyle/>
          <a:p>
            <a:pPr algn="just" eaLnBrk="1" hangingPunct="1">
              <a:buFont typeface="Arial" charset="0"/>
              <a:buNone/>
            </a:pPr>
            <a:r>
              <a:rPr lang="en-US" sz="2000" b="1" smtClean="0">
                <a:latin typeface="Verdana" pitchFamily="34" charset="0"/>
                <a:ea typeface="Verdana" pitchFamily="34" charset="0"/>
                <a:cs typeface="Verdana" pitchFamily="34" charset="0"/>
              </a:rPr>
              <a:t>	If none of these constraint occur then WHAT is it </a:t>
            </a:r>
          </a:p>
          <a:p>
            <a:pPr algn="just" eaLnBrk="1" hangingPunct="1">
              <a:buFont typeface="Arial" charset="0"/>
              <a:buNone/>
            </a:pPr>
            <a:r>
              <a:rPr lang="en-US" sz="2000" b="1" smtClean="0">
                <a:latin typeface="Verdana" pitchFamily="34" charset="0"/>
                <a:ea typeface="Verdana" pitchFamily="34" charset="0"/>
                <a:cs typeface="Verdana" pitchFamily="34" charset="0"/>
              </a:rPr>
              <a:t>	CALLED?</a:t>
            </a:r>
          </a:p>
          <a:p>
            <a:pPr algn="just" eaLnBrk="1" hangingPunct="1">
              <a:buFont typeface="Arial" charset="0"/>
              <a:buNone/>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Arial" charset="0"/>
              <a:buNone/>
            </a:pPr>
            <a:endParaRPr lang="en-IN" sz="2000" b="1" smtClean="0">
              <a:solidFill>
                <a:srgbClr val="FF0000"/>
              </a:solidFill>
              <a:latin typeface="Verdana" pitchFamily="34" charset="0"/>
              <a:ea typeface="Verdana" pitchFamily="34" charset="0"/>
              <a:cs typeface="Verdana" pitchFamily="34" charset="0"/>
            </a:endParaRPr>
          </a:p>
        </p:txBody>
      </p:sp>
      <p:pic>
        <p:nvPicPr>
          <p:cNvPr id="9221" name="Picture 7" descr="1231.jpg"/>
          <p:cNvPicPr>
            <a:picLocks noChangeAspect="1"/>
          </p:cNvPicPr>
          <p:nvPr/>
        </p:nvPicPr>
        <p:blipFill>
          <a:blip r:embed="rId4" cstate="print"/>
          <a:srcRect/>
          <a:stretch>
            <a:fillRect/>
          </a:stretch>
        </p:blipFill>
        <p:spPr bwMode="auto">
          <a:xfrm>
            <a:off x="500063" y="2071688"/>
            <a:ext cx="2357437" cy="3357562"/>
          </a:xfrm>
          <a:prstGeom prst="rect">
            <a:avLst/>
          </a:prstGeom>
          <a:noFill/>
          <a:ln w="9525">
            <a:noFill/>
            <a:miter lim="800000"/>
            <a:headEnd/>
            <a:tailEnd/>
          </a:ln>
        </p:spPr>
      </p:pic>
      <p:sp>
        <p:nvSpPr>
          <p:cNvPr id="9222" name="Rectangle 4"/>
          <p:cNvSpPr txBox="1">
            <a:spLocks noChangeArrowheads="1"/>
          </p:cNvSpPr>
          <p:nvPr/>
        </p:nvSpPr>
        <p:spPr bwMode="auto">
          <a:xfrm>
            <a:off x="957263" y="214313"/>
            <a:ext cx="6543675" cy="571500"/>
          </a:xfrm>
          <a:prstGeom prst="rect">
            <a:avLst/>
          </a:prstGeom>
          <a:noFill/>
          <a:ln w="9525">
            <a:noFill/>
            <a:miter lim="800000"/>
            <a:headEnd/>
            <a:tailEnd/>
          </a:ln>
        </p:spPr>
        <p:txBody>
          <a:bodyPr/>
          <a:lstStyle/>
          <a:p>
            <a:pPr marL="457200" indent="-457200" algn="ctr">
              <a:lnSpc>
                <a:spcPct val="150000"/>
              </a:lnSpc>
              <a:spcBef>
                <a:spcPct val="20000"/>
              </a:spcBef>
            </a:pPr>
            <a:r>
              <a:rPr lang="en-US" sz="2800" b="1">
                <a:solidFill>
                  <a:srgbClr val="0000FF"/>
                </a:solidFill>
                <a:latin typeface="Lucida Calligraphy" pitchFamily="66" charset="0"/>
              </a:rPr>
              <a:t>Activity - 2 </a:t>
            </a:r>
          </a:p>
          <a:p>
            <a:pPr marL="457200" indent="-457200" algn="just">
              <a:lnSpc>
                <a:spcPct val="150000"/>
              </a:lnSpc>
              <a:spcBef>
                <a:spcPct val="20000"/>
              </a:spcBef>
            </a:pPr>
            <a:endParaRPr lang="en-US" sz="2800" b="1">
              <a:solidFill>
                <a:srgbClr val="0000FF"/>
              </a:solidFill>
              <a:latin typeface="Lucida Calligraphy" pitchFamily="66" charset="0"/>
            </a:endParaRPr>
          </a:p>
        </p:txBody>
      </p:sp>
      <p:pic>
        <p:nvPicPr>
          <p:cNvPr id="11" name="Picture 10" descr="h3.bmp"/>
          <p:cNvPicPr>
            <a:picLocks noChangeAspect="1"/>
          </p:cNvPicPr>
          <p:nvPr/>
        </p:nvPicPr>
        <p:blipFill>
          <a:blip r:embed="rId5" cstate="print"/>
          <a:srcRect/>
          <a:stretch>
            <a:fillRect/>
          </a:stretch>
        </p:blipFill>
        <p:spPr bwMode="auto">
          <a:xfrm>
            <a:off x="3429000" y="1714500"/>
            <a:ext cx="2095500" cy="1514475"/>
          </a:xfrm>
          <a:prstGeom prst="rect">
            <a:avLst/>
          </a:prstGeom>
          <a:noFill/>
          <a:ln w="9525">
            <a:noFill/>
            <a:miter lim="800000"/>
            <a:headEnd/>
            <a:tailEnd/>
          </a:ln>
        </p:spPr>
      </p:pic>
      <p:pic>
        <p:nvPicPr>
          <p:cNvPr id="12" name="Picture 11" descr="h1.jpg"/>
          <p:cNvPicPr>
            <a:picLocks noChangeAspect="1"/>
          </p:cNvPicPr>
          <p:nvPr/>
        </p:nvPicPr>
        <p:blipFill>
          <a:blip r:embed="rId6" cstate="print"/>
          <a:srcRect b="15623"/>
          <a:stretch>
            <a:fillRect/>
          </a:stretch>
        </p:blipFill>
        <p:spPr bwMode="auto">
          <a:xfrm>
            <a:off x="3738563" y="3571875"/>
            <a:ext cx="1524000" cy="1928813"/>
          </a:xfrm>
          <a:prstGeom prst="rect">
            <a:avLst/>
          </a:prstGeom>
          <a:noFill/>
          <a:ln w="9525">
            <a:noFill/>
            <a:miter lim="800000"/>
            <a:headEnd/>
            <a:tailEnd/>
          </a:ln>
        </p:spPr>
      </p:pic>
      <p:pic>
        <p:nvPicPr>
          <p:cNvPr id="13" name="Picture 12"/>
          <p:cNvPicPr/>
          <p:nvPr/>
        </p:nvPicPr>
        <p:blipFill>
          <a:blip r:embed="rId7" cstate="print"/>
          <a:srcRect l="37890" t="61243" r="42666" b="8876"/>
          <a:stretch>
            <a:fillRect/>
          </a:stretch>
        </p:blipFill>
        <p:spPr bwMode="auto">
          <a:xfrm>
            <a:off x="6572264" y="2428868"/>
            <a:ext cx="2071702"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216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92164"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8</a:t>
            </a:r>
          </a:p>
        </p:txBody>
      </p:sp>
      <p:sp>
        <p:nvSpPr>
          <p:cNvPr id="92165" name="Content Placeholder 7"/>
          <p:cNvSpPr>
            <a:spLocks noGrp="1"/>
          </p:cNvSpPr>
          <p:nvPr>
            <p:ph sz="half" idx="1"/>
          </p:nvPr>
        </p:nvSpPr>
        <p:spPr>
          <a:xfrm>
            <a:off x="676275" y="1571625"/>
            <a:ext cx="5253038" cy="4214813"/>
          </a:xfrm>
        </p:spPr>
        <p:txBody>
          <a:bodyPr/>
          <a:lstStyle/>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Would you turn into the side road without further thoughts?</a:t>
            </a:r>
          </a:p>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Ignore the side road and continue on your existing route?</a:t>
            </a:r>
          </a:p>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Stop the vehicle, refer to a map and then decide whether to drive up the side road? Why?</a:t>
            </a:r>
          </a:p>
        </p:txBody>
      </p:sp>
      <p:pic>
        <p:nvPicPr>
          <p:cNvPr id="92166" name="Content Placeholder 9" descr="decision pic 1.jpg"/>
          <p:cNvPicPr>
            <a:picLocks noGrp="1" noChangeAspect="1"/>
          </p:cNvPicPr>
          <p:nvPr>
            <p:ph sz="half" idx="2"/>
          </p:nvPr>
        </p:nvPicPr>
        <p:blipFill>
          <a:blip r:embed="rId4" cstate="print"/>
          <a:srcRect l="27499" t="14464" r="32321" b="18034"/>
          <a:stretch>
            <a:fillRect/>
          </a:stretch>
        </p:blipFill>
        <p:spPr>
          <a:xfrm>
            <a:off x="6215063" y="1500188"/>
            <a:ext cx="2571750" cy="400050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318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143000"/>
            <a:ext cx="8229600" cy="5286375"/>
          </a:xfrm>
        </p:spPr>
        <p:txBody>
          <a:bodyPr rtlCol="0">
            <a:normAutofit lnSpcReduction="10000"/>
          </a:bodyPr>
          <a:lstStyle/>
          <a:p>
            <a:pPr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r>
              <a:rPr lang="en-US" sz="2000" b="1" dirty="0" smtClean="0">
                <a:solidFill>
                  <a:srgbClr val="C00000"/>
                </a:solidFill>
                <a:latin typeface="Verdana" pitchFamily="34" charset="0"/>
                <a:ea typeface="Verdana" pitchFamily="34" charset="0"/>
                <a:cs typeface="Verdana" pitchFamily="34" charset="0"/>
              </a:rPr>
              <a:t>Deciding who should participate:</a:t>
            </a:r>
          </a:p>
          <a:p>
            <a:pPr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r>
              <a:rPr lang="en-US" sz="2000" b="1" dirty="0" smtClean="0">
                <a:solidFill>
                  <a:srgbClr val="0000FF"/>
                </a:solidFill>
                <a:latin typeface="Verdana" pitchFamily="34" charset="0"/>
                <a:ea typeface="Verdana" pitchFamily="34" charset="0"/>
                <a:cs typeface="Verdana" pitchFamily="34" charset="0"/>
              </a:rPr>
              <a:t>Authority Decisions</a:t>
            </a:r>
          </a:p>
          <a:p>
            <a:pPr lvl="1"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Made by the Manager or TL without involving other people  and by using information that he / she possess.</a:t>
            </a:r>
          </a:p>
          <a:p>
            <a:pPr lvl="1"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r>
              <a:rPr lang="en-US" sz="2000" b="1" dirty="0" smtClean="0">
                <a:solidFill>
                  <a:srgbClr val="0000FF"/>
                </a:solidFill>
                <a:latin typeface="Verdana" pitchFamily="34" charset="0"/>
                <a:ea typeface="Verdana" pitchFamily="34" charset="0"/>
                <a:cs typeface="Verdana" pitchFamily="34" charset="0"/>
              </a:rPr>
              <a:t>Consultative Decisions.</a:t>
            </a:r>
          </a:p>
          <a:p>
            <a:pPr lvl="1"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Made by one individual after seeking input from group members.</a:t>
            </a:r>
          </a:p>
          <a:p>
            <a:pPr lvl="1"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eaLnBrk="1" fontAlgn="auto" hangingPunct="1">
              <a:spcAft>
                <a:spcPts val="0"/>
              </a:spcAft>
              <a:buFont typeface="Wingdings" pitchFamily="2" charset="2"/>
              <a:buChar char="Ø"/>
              <a:defRPr/>
            </a:pPr>
            <a:r>
              <a:rPr lang="en-US" sz="2000" b="1" dirty="0" smtClean="0">
                <a:solidFill>
                  <a:srgbClr val="0000FF"/>
                </a:solidFill>
                <a:latin typeface="Verdana" pitchFamily="34" charset="0"/>
                <a:ea typeface="Verdana" pitchFamily="34" charset="0"/>
                <a:cs typeface="Verdana" pitchFamily="34" charset="0"/>
              </a:rPr>
              <a:t>Group Decisions</a:t>
            </a:r>
          </a:p>
          <a:p>
            <a:pPr lvl="1"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Made by all members of the group.</a:t>
            </a:r>
            <a:endParaRPr lang="en-IN" sz="2000" b="1" dirty="0">
              <a:latin typeface="Verdana" pitchFamily="34" charset="0"/>
              <a:ea typeface="Verdana" pitchFamily="34" charset="0"/>
              <a:cs typeface="Verdana" pitchFamily="34" charset="0"/>
            </a:endParaRPr>
          </a:p>
        </p:txBody>
      </p:sp>
      <p:sp>
        <p:nvSpPr>
          <p:cNvPr id="93189"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Authority in Decision Making</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421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94212"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Activity – 8A</a:t>
            </a:r>
          </a:p>
        </p:txBody>
      </p:sp>
      <p:sp>
        <p:nvSpPr>
          <p:cNvPr id="94213" name="Content Placeholder 7"/>
          <p:cNvSpPr>
            <a:spLocks noGrp="1"/>
          </p:cNvSpPr>
          <p:nvPr>
            <p:ph sz="half" idx="1"/>
          </p:nvPr>
        </p:nvSpPr>
        <p:spPr>
          <a:xfrm>
            <a:off x="676275" y="1571625"/>
            <a:ext cx="5253038" cy="4214813"/>
          </a:xfrm>
        </p:spPr>
        <p:txBody>
          <a:bodyPr/>
          <a:lstStyle/>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Give 3 examples of decisions that you would refer to a senior manager in your organization.</a:t>
            </a:r>
          </a:p>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Do these decisions have anything in common?</a:t>
            </a:r>
          </a:p>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p:txBody>
      </p:sp>
      <p:pic>
        <p:nvPicPr>
          <p:cNvPr id="94214" name="Content Placeholder 9" descr="decision pic 1.jpg"/>
          <p:cNvPicPr>
            <a:picLocks noGrp="1" noChangeAspect="1"/>
          </p:cNvPicPr>
          <p:nvPr>
            <p:ph sz="half" idx="2"/>
          </p:nvPr>
        </p:nvPicPr>
        <p:blipFill>
          <a:blip r:embed="rId4" cstate="print"/>
          <a:srcRect l="27499" t="14464" r="32321" b="18034"/>
          <a:stretch>
            <a:fillRect/>
          </a:stretch>
        </p:blipFill>
        <p:spPr>
          <a:xfrm>
            <a:off x="6215063" y="1500188"/>
            <a:ext cx="2571750" cy="4000500"/>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14.jpg"/>
          <p:cNvPicPr>
            <a:picLocks noChangeAspect="1"/>
          </p:cNvPicPr>
          <p:nvPr/>
        </p:nvPicPr>
        <p:blipFill>
          <a:blip r:embed="rId2" cstate="print">
            <a:lum bright="16000" contrast="-28000"/>
          </a:blip>
          <a:srcRect/>
          <a:stretch>
            <a:fillRect/>
          </a:stretch>
        </p:blipFill>
        <p:spPr bwMode="auto">
          <a:xfrm>
            <a:off x="0" y="0"/>
            <a:ext cx="9144000" cy="6858000"/>
          </a:xfrm>
          <a:prstGeom prst="rect">
            <a:avLst/>
          </a:prstGeom>
          <a:noFill/>
          <a:ln w="9525">
            <a:noFill/>
            <a:miter lim="800000"/>
            <a:headEnd/>
            <a:tailEnd/>
          </a:ln>
        </p:spPr>
      </p:pic>
      <p:pic>
        <p:nvPicPr>
          <p:cNvPr id="9523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95236" name="Rectangle 5"/>
          <p:cNvSpPr>
            <a:spLocks noGrp="1" noChangeArrowheads="1"/>
          </p:cNvSpPr>
          <p:nvPr>
            <p:ph type="ctrTitle"/>
          </p:nvPr>
        </p:nvSpPr>
        <p:spPr>
          <a:xfrm>
            <a:off x="685800" y="2667000"/>
            <a:ext cx="7772400" cy="1470025"/>
          </a:xfrm>
        </p:spPr>
        <p:txBody>
          <a:bodyPr/>
          <a:lstStyle/>
          <a:p>
            <a:pPr eaLnBrk="1" hangingPunct="1"/>
            <a:r>
              <a:rPr lang="en-US" sz="4000" b="1" u="sng" smtClean="0">
                <a:latin typeface="Verdana" pitchFamily="34" charset="0"/>
              </a:rPr>
              <a:t>INFLUENCING FACTORS DECISION MAKING.</a:t>
            </a:r>
          </a:p>
        </p:txBody>
      </p:sp>
      <p:sp>
        <p:nvSpPr>
          <p:cNvPr id="95237" name="Rectangle 6"/>
          <p:cNvSpPr>
            <a:spLocks noGrp="1" noChangeArrowheads="1"/>
          </p:cNvSpPr>
          <p:nvPr>
            <p:ph type="subTitle" idx="1"/>
          </p:nvPr>
        </p:nvSpPr>
        <p:spPr>
          <a:xfrm>
            <a:off x="4038600" y="5410200"/>
            <a:ext cx="6400800" cy="685800"/>
          </a:xfrm>
        </p:spPr>
        <p:txBody>
          <a:bodyPr/>
          <a:lstStyle/>
          <a:p>
            <a:pPr eaLnBrk="1" hangingPunct="1"/>
            <a:r>
              <a:rPr lang="en-US" sz="3600" b="1" smtClean="0">
                <a:solidFill>
                  <a:schemeClr val="tx1"/>
                </a:solidFill>
                <a:latin typeface="Verdana" pitchFamily="34" charset="0"/>
              </a:rPr>
              <a:t>Session – 6</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625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600200"/>
            <a:ext cx="2614613" cy="4525963"/>
          </a:xfrm>
        </p:spPr>
        <p:txBody>
          <a:bodyPr/>
          <a:lstStyle/>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Arial" charset="0"/>
              <a:buNone/>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r>
              <a:rPr lang="en-US" sz="2000" b="1" smtClean="0">
                <a:latin typeface="Verdana" pitchFamily="34" charset="0"/>
                <a:ea typeface="Verdana" pitchFamily="34" charset="0"/>
                <a:cs typeface="Verdana" pitchFamily="34" charset="0"/>
              </a:rPr>
              <a:t>Technology.</a:t>
            </a:r>
          </a:p>
          <a:p>
            <a:pPr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r>
              <a:rPr lang="en-US" sz="2000" b="1" smtClean="0">
                <a:latin typeface="Verdana" pitchFamily="34" charset="0"/>
                <a:ea typeface="Verdana" pitchFamily="34" charset="0"/>
                <a:cs typeface="Verdana" pitchFamily="34" charset="0"/>
              </a:rPr>
              <a:t>Culture.</a:t>
            </a:r>
          </a:p>
          <a:p>
            <a:pPr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eaLnBrk="1" hangingPunct="1">
              <a:buFont typeface="Wingdings" pitchFamily="2" charset="2"/>
              <a:buChar char="Ø"/>
            </a:pPr>
            <a:r>
              <a:rPr lang="en-US" sz="2000" b="1" smtClean="0">
                <a:latin typeface="Verdana" pitchFamily="34" charset="0"/>
                <a:ea typeface="Verdana" pitchFamily="34" charset="0"/>
                <a:cs typeface="Verdana" pitchFamily="34" charset="0"/>
              </a:rPr>
              <a:t>Ethics.</a:t>
            </a:r>
            <a:endParaRPr lang="en-IN" sz="2000" b="1" smtClean="0">
              <a:latin typeface="Verdana" pitchFamily="34" charset="0"/>
              <a:ea typeface="Verdana" pitchFamily="34" charset="0"/>
              <a:cs typeface="Verdana" pitchFamily="34" charset="0"/>
            </a:endParaRPr>
          </a:p>
        </p:txBody>
      </p:sp>
      <p:sp>
        <p:nvSpPr>
          <p:cNvPr id="96261" name="Rectangle 3"/>
          <p:cNvSpPr>
            <a:spLocks noGrp="1" noChangeArrowheads="1"/>
          </p:cNvSpPr>
          <p:nvPr>
            <p:ph type="title"/>
          </p:nvPr>
        </p:nvSpPr>
        <p:spPr/>
        <p:txBody>
          <a:bodyPr/>
          <a:lstStyle/>
          <a:p>
            <a:pPr eaLnBrk="1" hangingPunct="1"/>
            <a:r>
              <a:rPr lang="en-US" sz="4000" b="1" smtClean="0">
                <a:solidFill>
                  <a:srgbClr val="FF0000"/>
                </a:solidFill>
                <a:latin typeface="Verdana" pitchFamily="34" charset="0"/>
              </a:rPr>
              <a:t>What factors do influence Decision Making Process?</a:t>
            </a:r>
          </a:p>
        </p:txBody>
      </p:sp>
      <p:pic>
        <p:nvPicPr>
          <p:cNvPr id="9" name="Picture 8" descr="pro.jpg"/>
          <p:cNvPicPr>
            <a:picLocks noChangeAspect="1"/>
          </p:cNvPicPr>
          <p:nvPr/>
        </p:nvPicPr>
        <p:blipFill>
          <a:blip r:embed="rId4" cstate="print"/>
          <a:srcRect t="34505"/>
          <a:stretch>
            <a:fillRect/>
          </a:stretch>
        </p:blipFill>
        <p:spPr bwMode="auto">
          <a:xfrm>
            <a:off x="4500563" y="2000250"/>
            <a:ext cx="3500437" cy="328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Scale>
                                      <p:cBhvr>
                                        <p:cTn id="12"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2" end="2"/>
                                            </p:txEl>
                                          </p:spTgt>
                                        </p:tgtEl>
                                        <p:attrNameLst>
                                          <p:attrName>ppt_x</p:attrName>
                                          <p:attrName>ppt_y</p:attrName>
                                        </p:attrNameLst>
                                      </p:cBhvr>
                                    </p:animMotion>
                                    <p:animEffect transition="in" filter="fade">
                                      <p:cBhvr>
                                        <p:cTn id="14" dur="1000"/>
                                        <p:tgtEl>
                                          <p:spTgt spid="6">
                                            <p:txEl>
                                              <p:pRg st="2" end="2"/>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Scale>
                                      <p:cBhvr>
                                        <p:cTn id="17"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xEl>
                                              <p:pRg st="4" end="4"/>
                                            </p:txEl>
                                          </p:spTgt>
                                        </p:tgtEl>
                                        <p:attrNameLst>
                                          <p:attrName>ppt_x</p:attrName>
                                          <p:attrName>ppt_y</p:attrName>
                                        </p:attrNameLst>
                                      </p:cBhvr>
                                    </p:animMotion>
                                    <p:animEffect transition="in" filter="fade">
                                      <p:cBhvr>
                                        <p:cTn id="19" dur="1000"/>
                                        <p:tgtEl>
                                          <p:spTgt spid="6">
                                            <p:txEl>
                                              <p:pRg st="4" end="4"/>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Scale>
                                      <p:cBhvr>
                                        <p:cTn id="22" dur="1000" decel="50000" fill="hold">
                                          <p:stCondLst>
                                            <p:cond delay="0"/>
                                          </p:stCondLst>
                                        </p:cTn>
                                        <p:tgtEl>
                                          <p:spTgt spid="6">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xEl>
                                              <p:pRg st="6" end="6"/>
                                            </p:txEl>
                                          </p:spTgt>
                                        </p:tgtEl>
                                        <p:attrNameLst>
                                          <p:attrName>ppt_x</p:attrName>
                                          <p:attrName>ppt_y</p:attrName>
                                        </p:attrNameLst>
                                      </p:cBhvr>
                                    </p:animMotion>
                                    <p:animEffect transition="in" filter="fade">
                                      <p:cBhvr>
                                        <p:cTn id="24"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7283"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214438"/>
            <a:ext cx="8229600" cy="5643562"/>
          </a:xfrm>
        </p:spPr>
        <p:txBody>
          <a:bodyPr rtlCol="0">
            <a:normAutofit fontScale="92500" lnSpcReduction="10000"/>
          </a:bodyPr>
          <a:lstStyle/>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Increasingly complex problems and opportunities face decision makers in organizations due to various workplace trends.</a:t>
            </a:r>
          </a:p>
          <a:p>
            <a:pPr algn="just"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These workplace trends are changing the Who, When, Where, and How of decision making.</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Arial" pitchFamily="34" charset="0"/>
              <a:buNone/>
              <a:defRPr/>
            </a:pPr>
            <a:r>
              <a:rPr lang="en-US" sz="2000" b="1" u="sng" dirty="0" smtClean="0">
                <a:solidFill>
                  <a:srgbClr val="C00000"/>
                </a:solidFill>
                <a:latin typeface="Verdana" pitchFamily="34" charset="0"/>
                <a:ea typeface="Verdana" pitchFamily="34" charset="0"/>
                <a:cs typeface="Verdana" pitchFamily="34" charset="0"/>
              </a:rPr>
              <a:t>IT and Decision Making</a:t>
            </a:r>
            <a:endParaRPr lang="en-US" sz="2000" b="1" u="sng" dirty="0" smtClean="0">
              <a:latin typeface="Verdana" pitchFamily="34" charset="0"/>
              <a:ea typeface="Verdana" pitchFamily="34" charset="0"/>
              <a:cs typeface="Verdana" pitchFamily="34" charset="0"/>
            </a:endParaRPr>
          </a:p>
          <a:p>
            <a:pPr algn="just"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solidFill>
                  <a:srgbClr val="0000FF"/>
                </a:solidFill>
                <a:latin typeface="Verdana" pitchFamily="34" charset="0"/>
                <a:ea typeface="Verdana" pitchFamily="34" charset="0"/>
                <a:cs typeface="Verdana" pitchFamily="34" charset="0"/>
              </a:rPr>
              <a:t>Artificial Intelligence:</a:t>
            </a:r>
          </a:p>
          <a:p>
            <a:pPr algn="just"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lvl="1"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The study of how computers can be programmed to think like human beings.</a:t>
            </a:r>
          </a:p>
          <a:p>
            <a:pPr lvl="1"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Will allow computers to displace many decision makers.</a:t>
            </a:r>
          </a:p>
          <a:p>
            <a:pPr lvl="1"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Expert systems that support decision making by following “Either – or” rules to make deductions.</a:t>
            </a:r>
            <a:endParaRPr lang="en-IN" sz="2000" b="1" dirty="0">
              <a:latin typeface="Verdana" pitchFamily="34" charset="0"/>
              <a:ea typeface="Verdana" pitchFamily="34" charset="0"/>
              <a:cs typeface="Verdana" pitchFamily="34" charset="0"/>
            </a:endParaRPr>
          </a:p>
        </p:txBody>
      </p:sp>
      <p:sp>
        <p:nvSpPr>
          <p:cNvPr id="97285" name="Rectangle 3"/>
          <p:cNvSpPr>
            <a:spLocks noGrp="1" noChangeArrowheads="1"/>
          </p:cNvSpPr>
          <p:nvPr>
            <p:ph type="title"/>
          </p:nvPr>
        </p:nvSpPr>
        <p:spPr>
          <a:xfrm>
            <a:off x="0" y="0"/>
            <a:ext cx="9144000" cy="1143000"/>
          </a:xfrm>
        </p:spPr>
        <p:txBody>
          <a:bodyPr/>
          <a:lstStyle/>
          <a:p>
            <a:pPr eaLnBrk="1" hangingPunct="1"/>
            <a:r>
              <a:rPr lang="en-US" sz="4000" b="1" smtClean="0">
                <a:solidFill>
                  <a:srgbClr val="FF0000"/>
                </a:solidFill>
                <a:latin typeface="Verdana" pitchFamily="34" charset="0"/>
              </a:rPr>
              <a:t>How do Tech., Culture &amp; Ethics influence Decision Making?</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8307"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98308" name="Content Placeholder 5"/>
          <p:cNvSpPr>
            <a:spLocks noGrp="1"/>
          </p:cNvSpPr>
          <p:nvPr>
            <p:ph idx="1"/>
          </p:nvPr>
        </p:nvSpPr>
        <p:spPr/>
        <p:txBody>
          <a:bodyPr/>
          <a:lstStyle/>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Fuzzy Logic and Neural Networks.</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latin typeface="Verdana" pitchFamily="34" charset="0"/>
                <a:ea typeface="Verdana" pitchFamily="34" charset="0"/>
                <a:cs typeface="Verdana" pitchFamily="34" charset="0"/>
              </a:rPr>
              <a:t>Computer support for decision making:</a:t>
            </a:r>
          </a:p>
          <a:p>
            <a:pPr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The Internet </a:t>
            </a: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The Intranet </a:t>
            </a: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Decision support software.</a:t>
            </a: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Virtual Team work.</a:t>
            </a:r>
            <a:endParaRPr lang="en-IN" sz="2000" b="1" smtClean="0">
              <a:latin typeface="Verdana" pitchFamily="34" charset="0"/>
              <a:ea typeface="Verdana" pitchFamily="34" charset="0"/>
              <a:cs typeface="Verdana" pitchFamily="34" charset="0"/>
            </a:endParaRPr>
          </a:p>
        </p:txBody>
      </p:sp>
      <p:sp>
        <p:nvSpPr>
          <p:cNvPr id="98309" name="Rectangle 3"/>
          <p:cNvSpPr>
            <a:spLocks noGrp="1" noChangeArrowheads="1"/>
          </p:cNvSpPr>
          <p:nvPr>
            <p:ph type="title"/>
          </p:nvPr>
        </p:nvSpPr>
        <p:spPr>
          <a:xfrm>
            <a:off x="0" y="214313"/>
            <a:ext cx="9144000" cy="1143000"/>
          </a:xfrm>
        </p:spPr>
        <p:txBody>
          <a:bodyPr/>
          <a:lstStyle/>
          <a:p>
            <a:pPr eaLnBrk="1" hangingPunct="1"/>
            <a:r>
              <a:rPr lang="en-US" sz="4000" b="1" smtClean="0">
                <a:solidFill>
                  <a:srgbClr val="FF0000"/>
                </a:solidFill>
                <a:latin typeface="Verdana" pitchFamily="34" charset="0"/>
              </a:rPr>
              <a:t>How do Tech., Culture &amp; Ethics influence Decision Making?</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99331"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99332" name="Rectangle 3"/>
          <p:cNvSpPr>
            <a:spLocks noGrp="1" noChangeArrowheads="1"/>
          </p:cNvSpPr>
          <p:nvPr>
            <p:ph type="title"/>
          </p:nvPr>
        </p:nvSpPr>
        <p:spPr/>
        <p:txBody>
          <a:bodyPr/>
          <a:lstStyle/>
          <a:p>
            <a:pPr eaLnBrk="1" hangingPunct="1"/>
            <a:r>
              <a:rPr lang="en-US" sz="4000" b="1" smtClean="0">
                <a:solidFill>
                  <a:srgbClr val="0000FF"/>
                </a:solidFill>
                <a:latin typeface="Lucida Calligraphy" pitchFamily="66" charset="0"/>
              </a:rPr>
              <a:t>Assignment – 1</a:t>
            </a:r>
          </a:p>
        </p:txBody>
      </p:sp>
      <p:sp>
        <p:nvSpPr>
          <p:cNvPr id="8" name="Content Placeholder 7"/>
          <p:cNvSpPr>
            <a:spLocks noGrp="1"/>
          </p:cNvSpPr>
          <p:nvPr>
            <p:ph sz="half" idx="1"/>
          </p:nvPr>
        </p:nvSpPr>
        <p:spPr>
          <a:xfrm>
            <a:off x="676275" y="1571625"/>
            <a:ext cx="5253038" cy="4214813"/>
          </a:xfrm>
        </p:spPr>
        <p:txBody>
          <a:bodyPr/>
          <a:lstStyle/>
          <a:p>
            <a:pPr algn="just" eaLnBrk="1" hangingPunct="1">
              <a:buFont typeface="Arial" charset="0"/>
              <a:buNone/>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What is Fuzzy logic? Explain the working mechanism of Fuzzy logic with an example of your choice.</a:t>
            </a:r>
          </a:p>
          <a:p>
            <a:pPr algn="just" eaLnBrk="1" hangingPunct="1">
              <a:buFont typeface="Wingdings" pitchFamily="2" charset="2"/>
              <a:buChar char="Ø"/>
            </a:pPr>
            <a:endParaRPr lang="en-US" sz="2000" b="1" smtClean="0">
              <a:solidFill>
                <a:srgbClr val="FF0000"/>
              </a:solidFill>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FF0000"/>
                </a:solidFill>
                <a:latin typeface="Verdana" pitchFamily="34" charset="0"/>
                <a:ea typeface="Verdana" pitchFamily="34" charset="0"/>
                <a:cs typeface="Verdana" pitchFamily="34" charset="0"/>
              </a:rPr>
              <a:t>What is Neural Networking? Where do you find its application in the industry? Provide an example?</a:t>
            </a:r>
          </a:p>
        </p:txBody>
      </p:sp>
      <p:pic>
        <p:nvPicPr>
          <p:cNvPr id="99334" name="Content Placeholder 8" descr="report.jpg"/>
          <p:cNvPicPr>
            <a:picLocks noGrp="1" noChangeAspect="1"/>
          </p:cNvPicPr>
          <p:nvPr>
            <p:ph sz="half" idx="2"/>
          </p:nvPr>
        </p:nvPicPr>
        <p:blipFill>
          <a:blip r:embed="rId4" cstate="print"/>
          <a:srcRect/>
          <a:stretch>
            <a:fillRect/>
          </a:stretch>
        </p:blipFill>
        <p:spPr>
          <a:xfrm>
            <a:off x="6572250" y="1643063"/>
            <a:ext cx="1714500" cy="37147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Scale>
                                      <p:cBhvr>
                                        <p:cTn id="7" dur="1000" decel="50000" fill="hold">
                                          <p:stCondLst>
                                            <p:cond delay="0"/>
                                          </p:stCondLst>
                                        </p:cTn>
                                        <p:tgtEl>
                                          <p:spTgt spid="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xEl>
                                              <p:pRg st="1" end="1"/>
                                            </p:txEl>
                                          </p:spTgt>
                                        </p:tgtEl>
                                        <p:attrNameLst>
                                          <p:attrName>ppt_x</p:attrName>
                                          <p:attrName>ppt_y</p:attrName>
                                        </p:attrNameLst>
                                      </p:cBhvr>
                                    </p:animMotion>
                                    <p:animEffect transition="in" filter="fade">
                                      <p:cBhvr>
                                        <p:cTn id="9" dur="1000"/>
                                        <p:tgtEl>
                                          <p:spTgt spid="8">
                                            <p:txEl>
                                              <p:pRg st="1" end="1"/>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Scale>
                                      <p:cBhvr>
                                        <p:cTn id="12" dur="1000" decel="50000" fill="hold">
                                          <p:stCondLst>
                                            <p:cond delay="0"/>
                                          </p:stCondLst>
                                        </p:cTn>
                                        <p:tgtEl>
                                          <p:spTgt spid="8">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xEl>
                                              <p:pRg st="3" end="3"/>
                                            </p:txEl>
                                          </p:spTgt>
                                        </p:tgtEl>
                                        <p:attrNameLst>
                                          <p:attrName>ppt_x</p:attrName>
                                          <p:attrName>ppt_y</p:attrName>
                                        </p:attrNameLst>
                                      </p:cBhvr>
                                    </p:animMotion>
                                    <p:animEffect transition="in" filter="fade">
                                      <p:cBhvr>
                                        <p:cTn id="14"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0355"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6" name="Content Placeholder 5"/>
          <p:cNvSpPr>
            <a:spLocks noGrp="1"/>
          </p:cNvSpPr>
          <p:nvPr>
            <p:ph idx="1"/>
          </p:nvPr>
        </p:nvSpPr>
        <p:spPr>
          <a:xfrm>
            <a:off x="457200" y="1357313"/>
            <a:ext cx="8229600" cy="5000625"/>
          </a:xfrm>
        </p:spPr>
        <p:txBody>
          <a:bodyPr rtlCol="0">
            <a:normAutofit lnSpcReduction="10000"/>
          </a:bodyPr>
          <a:lstStyle/>
          <a:p>
            <a:pPr algn="just" eaLnBrk="1" fontAlgn="auto" hangingPunct="1">
              <a:spcAft>
                <a:spcPts val="0"/>
              </a:spcAft>
              <a:buFont typeface="Arial" pitchFamily="34" charset="0"/>
              <a:buNone/>
              <a:defRPr/>
            </a:pPr>
            <a:r>
              <a:rPr lang="en-US" sz="2000" b="1" u="sng" dirty="0" smtClean="0">
                <a:solidFill>
                  <a:srgbClr val="0000FF"/>
                </a:solidFill>
                <a:latin typeface="Verdana" pitchFamily="34" charset="0"/>
                <a:ea typeface="Verdana" pitchFamily="34" charset="0"/>
                <a:cs typeface="Verdana" pitchFamily="34" charset="0"/>
              </a:rPr>
              <a:t>Cultural Factors and Decision Making</a:t>
            </a:r>
          </a:p>
          <a:p>
            <a:pPr algn="just" eaLnBrk="1" fontAlgn="auto" hangingPunct="1">
              <a:spcAft>
                <a:spcPts val="0"/>
              </a:spcAft>
              <a:buFont typeface="Arial" pitchFamily="34" charset="0"/>
              <a:buNone/>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Culture is “The way in which a group of people solves problem”.</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North American culture stresses decisiveness, speed, and the individual selection of alternatives.</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Other cultures pay less emphasis on individual choice than on developing implementations to solve the problems.</a:t>
            </a:r>
          </a:p>
          <a:p>
            <a:pPr algn="just" eaLnBrk="1" fontAlgn="auto" hangingPunct="1">
              <a:spcAft>
                <a:spcPts val="0"/>
              </a:spcAft>
              <a:buFont typeface="Wingdings" pitchFamily="2" charset="2"/>
              <a:buChar char="Ø"/>
              <a:defRPr/>
            </a:pPr>
            <a:endParaRPr lang="en-US" sz="2000" b="1" dirty="0" smtClean="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Ø"/>
              <a:defRPr/>
            </a:pPr>
            <a:r>
              <a:rPr lang="en-US" sz="2000" b="1" dirty="0" smtClean="0">
                <a:latin typeface="Verdana" pitchFamily="34" charset="0"/>
                <a:ea typeface="Verdana" pitchFamily="34" charset="0"/>
                <a:cs typeface="Verdana" pitchFamily="34" charset="0"/>
              </a:rPr>
              <a:t>The most important impact of culture on decision making concerns are with issues  related to the status problems in the firm.</a:t>
            </a:r>
          </a:p>
        </p:txBody>
      </p:sp>
      <p:sp>
        <p:nvSpPr>
          <p:cNvPr id="100357" name="Rectangle 3"/>
          <p:cNvSpPr>
            <a:spLocks noGrp="1" noChangeArrowheads="1"/>
          </p:cNvSpPr>
          <p:nvPr>
            <p:ph type="title"/>
          </p:nvPr>
        </p:nvSpPr>
        <p:spPr>
          <a:xfrm>
            <a:off x="0" y="0"/>
            <a:ext cx="9144000" cy="1143000"/>
          </a:xfrm>
        </p:spPr>
        <p:txBody>
          <a:bodyPr/>
          <a:lstStyle/>
          <a:p>
            <a:pPr eaLnBrk="1" hangingPunct="1"/>
            <a:r>
              <a:rPr lang="en-US" sz="4000" b="1" smtClean="0">
                <a:solidFill>
                  <a:srgbClr val="FF0000"/>
                </a:solidFill>
                <a:latin typeface="Verdana" pitchFamily="34" charset="0"/>
              </a:rPr>
              <a:t>How do Tech., Culture &amp; Ethics influence Decision Making?</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14.jpg"/>
          <p:cNvPicPr>
            <a:picLocks noChangeAspect="1"/>
          </p:cNvPicPr>
          <p:nvPr/>
        </p:nvPicPr>
        <p:blipFill>
          <a:blip r:embed="rId2" cstate="print">
            <a:lum bright="16000" contrast="-28000"/>
          </a:blip>
          <a:srcRect/>
          <a:stretch>
            <a:fillRect/>
          </a:stretch>
        </p:blipFill>
        <p:spPr bwMode="auto">
          <a:xfrm>
            <a:off x="0" y="5715000"/>
            <a:ext cx="9144000" cy="1143000"/>
          </a:xfrm>
          <a:prstGeom prst="rect">
            <a:avLst/>
          </a:prstGeom>
          <a:noFill/>
          <a:ln w="9525">
            <a:noFill/>
            <a:miter lim="800000"/>
            <a:headEnd/>
            <a:tailEnd/>
          </a:ln>
        </p:spPr>
      </p:pic>
      <p:pic>
        <p:nvPicPr>
          <p:cNvPr id="101379" name="Picture 5" descr="logo.png"/>
          <p:cNvPicPr>
            <a:picLocks noChangeAspect="1"/>
          </p:cNvPicPr>
          <p:nvPr/>
        </p:nvPicPr>
        <p:blipFill>
          <a:blip r:embed="rId3" cstate="print"/>
          <a:srcRect/>
          <a:stretch>
            <a:fillRect/>
          </a:stretch>
        </p:blipFill>
        <p:spPr bwMode="auto">
          <a:xfrm>
            <a:off x="8191500" y="0"/>
            <a:ext cx="952500" cy="476250"/>
          </a:xfrm>
          <a:prstGeom prst="rect">
            <a:avLst/>
          </a:prstGeom>
          <a:noFill/>
          <a:ln w="9525">
            <a:noFill/>
            <a:miter lim="800000"/>
            <a:headEnd/>
            <a:tailEnd/>
          </a:ln>
        </p:spPr>
      </p:pic>
      <p:sp>
        <p:nvSpPr>
          <p:cNvPr id="101380" name="Content Placeholder 5"/>
          <p:cNvSpPr>
            <a:spLocks noGrp="1"/>
          </p:cNvSpPr>
          <p:nvPr>
            <p:ph idx="1"/>
          </p:nvPr>
        </p:nvSpPr>
        <p:spPr>
          <a:xfrm>
            <a:off x="457200" y="1357313"/>
            <a:ext cx="8229600" cy="5000625"/>
          </a:xfrm>
        </p:spPr>
        <p:txBody>
          <a:bodyPr/>
          <a:lstStyle/>
          <a:p>
            <a:pPr algn="just" eaLnBrk="1" hangingPunct="1">
              <a:buFont typeface="Arial" charset="0"/>
              <a:buNone/>
            </a:pPr>
            <a:r>
              <a:rPr lang="en-US" sz="2000" b="1" u="sng" smtClean="0">
                <a:solidFill>
                  <a:srgbClr val="0000FF"/>
                </a:solidFill>
                <a:latin typeface="Verdana" pitchFamily="34" charset="0"/>
                <a:ea typeface="Verdana" pitchFamily="34" charset="0"/>
                <a:cs typeface="Verdana" pitchFamily="34" charset="0"/>
              </a:rPr>
              <a:t>Ethical Issues and Decision Making</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C00000"/>
                </a:solidFill>
                <a:latin typeface="Verdana" pitchFamily="34" charset="0"/>
                <a:ea typeface="Verdana" pitchFamily="34" charset="0"/>
                <a:cs typeface="Verdana" pitchFamily="34" charset="0"/>
              </a:rPr>
              <a:t>Ethical Dilemma.</a:t>
            </a:r>
          </a:p>
          <a:p>
            <a:pPr algn="just" eaLnBrk="1" hangingPunct="1">
              <a:buFont typeface="Arial" charset="0"/>
              <a:buNone/>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A situation in which a person must decide whether or not to do something that, although personally or organizationally beneficial, may be considered unethical and perhaps illegal.</a:t>
            </a:r>
          </a:p>
          <a:p>
            <a:pPr lvl="1" algn="just" eaLnBrk="1" hangingPunct="1">
              <a:buFont typeface="Arial" charset="0"/>
              <a:buNone/>
            </a:pPr>
            <a:endParaRPr lang="en-US" sz="1600" b="1" smtClean="0">
              <a:latin typeface="Verdana" pitchFamily="34" charset="0"/>
              <a:ea typeface="Verdana" pitchFamily="34" charset="0"/>
              <a:cs typeface="Verdana" pitchFamily="34" charset="0"/>
            </a:endParaRPr>
          </a:p>
          <a:p>
            <a:pPr algn="just" eaLnBrk="1" hangingPunct="1">
              <a:buFont typeface="Wingdings" pitchFamily="2" charset="2"/>
              <a:buChar char="Ø"/>
            </a:pPr>
            <a:r>
              <a:rPr lang="en-US" sz="2000" b="1" smtClean="0">
                <a:solidFill>
                  <a:srgbClr val="C00000"/>
                </a:solidFill>
                <a:latin typeface="Verdana" pitchFamily="34" charset="0"/>
                <a:ea typeface="Verdana" pitchFamily="34" charset="0"/>
                <a:cs typeface="Verdana" pitchFamily="34" charset="0"/>
              </a:rPr>
              <a:t>Ethical dilemmas are often associated with:</a:t>
            </a:r>
          </a:p>
          <a:p>
            <a:pPr lvl="1" algn="just" eaLnBrk="1" hangingPunct="1">
              <a:buFont typeface="Wingdings" pitchFamily="2" charset="2"/>
              <a:buChar char="Ø"/>
            </a:pPr>
            <a:endParaRPr lang="en-US" sz="16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Risk and Uncertainty.</a:t>
            </a:r>
          </a:p>
          <a:p>
            <a:pPr lvl="1" algn="just" eaLnBrk="1" hangingPunct="1">
              <a:buFont typeface="Wingdings" pitchFamily="2" charset="2"/>
              <a:buChar char="Ø"/>
            </a:pPr>
            <a:endParaRPr lang="en-US" sz="2000" b="1" smtClean="0">
              <a:latin typeface="Verdana" pitchFamily="34" charset="0"/>
              <a:ea typeface="Verdana" pitchFamily="34" charset="0"/>
              <a:cs typeface="Verdana" pitchFamily="34" charset="0"/>
            </a:endParaRPr>
          </a:p>
          <a:p>
            <a:pPr lvl="1" algn="just" eaLnBrk="1" hangingPunct="1">
              <a:buFont typeface="Wingdings" pitchFamily="2" charset="2"/>
              <a:buChar char="Ø"/>
            </a:pPr>
            <a:r>
              <a:rPr lang="en-US" sz="2000" b="1" smtClean="0">
                <a:latin typeface="Verdana" pitchFamily="34" charset="0"/>
                <a:ea typeface="Verdana" pitchFamily="34" charset="0"/>
                <a:cs typeface="Verdana" pitchFamily="34" charset="0"/>
              </a:rPr>
              <a:t>Non routine Problem Situations.</a:t>
            </a:r>
          </a:p>
        </p:txBody>
      </p:sp>
      <p:sp>
        <p:nvSpPr>
          <p:cNvPr id="101381" name="Rectangle 3"/>
          <p:cNvSpPr>
            <a:spLocks noGrp="1" noChangeArrowheads="1"/>
          </p:cNvSpPr>
          <p:nvPr>
            <p:ph type="title"/>
          </p:nvPr>
        </p:nvSpPr>
        <p:spPr>
          <a:xfrm>
            <a:off x="0" y="0"/>
            <a:ext cx="9144000" cy="1143000"/>
          </a:xfrm>
        </p:spPr>
        <p:txBody>
          <a:bodyPr/>
          <a:lstStyle/>
          <a:p>
            <a:pPr eaLnBrk="1" hangingPunct="1"/>
            <a:r>
              <a:rPr lang="en-US" sz="4000" b="1" smtClean="0">
                <a:solidFill>
                  <a:srgbClr val="FF0000"/>
                </a:solidFill>
                <a:latin typeface="Verdana" pitchFamily="34" charset="0"/>
              </a:rPr>
              <a:t>How do Tech., Culture &amp; Ethics influence Decision Making?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3151</TotalTime>
  <Words>3374</Words>
  <Application>Microsoft Office PowerPoint</Application>
  <PresentationFormat>On-screen Show (4:3)</PresentationFormat>
  <Paragraphs>907</Paragraphs>
  <Slides>114</Slides>
  <Notes>0</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Office Theme</vt:lpstr>
      <vt:lpstr>Slide 1</vt:lpstr>
      <vt:lpstr>DECISION MAKING AND PROBLEM SOLVING</vt:lpstr>
      <vt:lpstr>Scope of Discussion</vt:lpstr>
      <vt:lpstr>What is Problem Solving &amp; Decision Making? </vt:lpstr>
      <vt:lpstr>DEFINITION – Problem Solving</vt:lpstr>
      <vt:lpstr>Is this Problem Solving???</vt:lpstr>
      <vt:lpstr>Slide 7</vt:lpstr>
      <vt:lpstr>Triple Constraint Principle</vt:lpstr>
      <vt:lpstr>Slide 9</vt:lpstr>
      <vt:lpstr>DEFINITION – Decision Making</vt:lpstr>
      <vt:lpstr>What does it Involve??</vt:lpstr>
      <vt:lpstr>PROBLEM SOLVING</vt:lpstr>
      <vt:lpstr>Skill Sets in Problem Solving?</vt:lpstr>
      <vt:lpstr>Problem Solving People</vt:lpstr>
      <vt:lpstr>Expert Problem Solvers</vt:lpstr>
      <vt:lpstr>Problem Solving Requirements</vt:lpstr>
      <vt:lpstr>Understanding the Process</vt:lpstr>
      <vt:lpstr>Understanding the Process</vt:lpstr>
      <vt:lpstr>Understanding the Process</vt:lpstr>
      <vt:lpstr>Understanding the Process</vt:lpstr>
      <vt:lpstr>Understanding the Process</vt:lpstr>
      <vt:lpstr>Understanding the Process</vt:lpstr>
      <vt:lpstr>PROBLEM SOLVING PROCEDURE</vt:lpstr>
      <vt:lpstr>STEP 1</vt:lpstr>
      <vt:lpstr>DEFINING THE PROBLEM</vt:lpstr>
      <vt:lpstr>PROBLEM/OPPORTUNITY STATEMENT WORKSHEET</vt:lpstr>
      <vt:lpstr>Activity - 2</vt:lpstr>
      <vt:lpstr>STEP 2</vt:lpstr>
      <vt:lpstr>Activity – 2A</vt:lpstr>
      <vt:lpstr>TYPES OF INFORMATION</vt:lpstr>
      <vt:lpstr>TYPES OF INFORMATION</vt:lpstr>
      <vt:lpstr>DATA SOURCES</vt:lpstr>
      <vt:lpstr>DATA SOURCES</vt:lpstr>
      <vt:lpstr>Activity – 3A</vt:lpstr>
      <vt:lpstr>Activity – 3B</vt:lpstr>
      <vt:lpstr>Activity – 3C</vt:lpstr>
      <vt:lpstr>DECISION MAKING AND PROBLEM SOLVING</vt:lpstr>
      <vt:lpstr>STEP 3</vt:lpstr>
      <vt:lpstr>ANALYSE THE PROBLEM</vt:lpstr>
      <vt:lpstr>QUESTIONS TO ASK WHEN ANALYSING THE PROBLEM</vt:lpstr>
      <vt:lpstr>MAKING SENSE OF NUMBERS</vt:lpstr>
      <vt:lpstr>DATA ANALYSIS V/s PROCESS ANALYSIS</vt:lpstr>
      <vt:lpstr>CAUSE AND EFFECT DIAGRAM</vt:lpstr>
      <vt:lpstr>FISHBONE DIAGRAM</vt:lpstr>
      <vt:lpstr>HOW TO CONSTRUCT A FISHBONE DIAGRAM ?</vt:lpstr>
      <vt:lpstr> THE 5 W’s?</vt:lpstr>
      <vt:lpstr>HOW TO COMPLETE THE 5 WHYs?</vt:lpstr>
      <vt:lpstr>Activity – 4</vt:lpstr>
      <vt:lpstr>THE 5 WHYs with Solution</vt:lpstr>
      <vt:lpstr>THE 5 WHYs with Solution</vt:lpstr>
      <vt:lpstr>Slide 51</vt:lpstr>
      <vt:lpstr>Slide 52</vt:lpstr>
      <vt:lpstr>TYPES OF FLOW CHARTS</vt:lpstr>
      <vt:lpstr>VERIFYING CAUSES</vt:lpstr>
      <vt:lpstr>LINEAR FLOWCHAT</vt:lpstr>
      <vt:lpstr>DEPLOYMENT FLOWCHAT</vt:lpstr>
      <vt:lpstr>PROCESS FLOWCHAT</vt:lpstr>
      <vt:lpstr>Slide 58</vt:lpstr>
      <vt:lpstr>CORRELATION ANALYSIS</vt:lpstr>
      <vt:lpstr>PAST EXPERIENCE: FUTURE PROBLEMS</vt:lpstr>
      <vt:lpstr>Slide 61</vt:lpstr>
      <vt:lpstr>STEP 4</vt:lpstr>
      <vt:lpstr>TIPS FOR GENERATING ALTERNATIVES</vt:lpstr>
      <vt:lpstr>WHAT IS VERTICAL THINKING??</vt:lpstr>
      <vt:lpstr>WHAT IS LATERAL THINKING??</vt:lpstr>
      <vt:lpstr>OBSERVATION B/W LATERAL &amp; VERTICAL THINKING</vt:lpstr>
      <vt:lpstr>Activity – 6</vt:lpstr>
      <vt:lpstr>05 Minutes</vt:lpstr>
      <vt:lpstr>Activity – 6A</vt:lpstr>
      <vt:lpstr>The DOG, The GOOSE, and The BAG of CORN</vt:lpstr>
      <vt:lpstr>Activity – 6B</vt:lpstr>
      <vt:lpstr>Activity – 6C</vt:lpstr>
      <vt:lpstr>STEP 5</vt:lpstr>
      <vt:lpstr>TYPES</vt:lpstr>
      <vt:lpstr>Activity – 7</vt:lpstr>
      <vt:lpstr>How are decisions made in Organizations?</vt:lpstr>
      <vt:lpstr>DECISION MAKING</vt:lpstr>
      <vt:lpstr>How are decisions made in Organizations?</vt:lpstr>
      <vt:lpstr>How are decisions made in Organizations?</vt:lpstr>
      <vt:lpstr>DECISION MAKING MODELS</vt:lpstr>
      <vt:lpstr> DECISION THEORY</vt:lpstr>
      <vt:lpstr>What are the useful decision making models?</vt:lpstr>
      <vt:lpstr>The Classical Decision Making Models?</vt:lpstr>
      <vt:lpstr>The Behavioral Decision Making Models?</vt:lpstr>
      <vt:lpstr>What are the useful decision making models?</vt:lpstr>
      <vt:lpstr>DECISION MAKING REALITIES</vt:lpstr>
      <vt:lpstr>Decision Making Realities</vt:lpstr>
      <vt:lpstr>Intuition, Judgment &amp; Creativity affect Decision Making</vt:lpstr>
      <vt:lpstr>Activity – 8</vt:lpstr>
      <vt:lpstr>Activity – 8</vt:lpstr>
      <vt:lpstr>Authority in Decision Making</vt:lpstr>
      <vt:lpstr>Activity – 8A</vt:lpstr>
      <vt:lpstr>INFLUENCING FACTORS DECISION MAKING.</vt:lpstr>
      <vt:lpstr>What factors do influence Decision Making Process?</vt:lpstr>
      <vt:lpstr>How do Tech., Culture &amp; Ethics influence Decision Making?</vt:lpstr>
      <vt:lpstr>How do Tech., Culture &amp; Ethics influence Decision Making?</vt:lpstr>
      <vt:lpstr>Assignment – 1</vt:lpstr>
      <vt:lpstr>How do Tech., Culture &amp; Ethics influence Decision Making?</vt:lpstr>
      <vt:lpstr>How do Tech., Culture &amp; Ethics influence Decision Making?</vt:lpstr>
      <vt:lpstr>How do Tech., Culture &amp; Ethics influence Decision Making?</vt:lpstr>
      <vt:lpstr>How do Tech., Culture &amp; Ethics influence Decision Making?</vt:lpstr>
      <vt:lpstr>How do Tech., Culture &amp; Ethics influence Decision Making?</vt:lpstr>
      <vt:lpstr>Activity – 9</vt:lpstr>
      <vt:lpstr>Six C’s of Decision Making</vt:lpstr>
      <vt:lpstr>Six C’s of Decision Making</vt:lpstr>
      <vt:lpstr>Six C’s of Decision Making</vt:lpstr>
      <vt:lpstr>Inherent System: Traps</vt:lpstr>
      <vt:lpstr>Inherent System: Traps</vt:lpstr>
      <vt:lpstr>Financial Tools For Evaluating Alternatives</vt:lpstr>
      <vt:lpstr>Activity – 10</vt:lpstr>
      <vt:lpstr>STEP 6</vt:lpstr>
      <vt:lpstr>Implement Process</vt:lpstr>
      <vt:lpstr>COMPLEX PROBLEM SOLVING PROCEDURE</vt:lpstr>
      <vt:lpstr>Complex Problem Solving</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Ramanujam</dc:creator>
  <cp:lastModifiedBy>DCH</cp:lastModifiedBy>
  <cp:revision>316</cp:revision>
  <dcterms:created xsi:type="dcterms:W3CDTF">2012-05-08T15:08:59Z</dcterms:created>
  <dcterms:modified xsi:type="dcterms:W3CDTF">2015-08-25T19:27:37Z</dcterms:modified>
</cp:coreProperties>
</file>